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6"/>
  </p:handoutMasterIdLst>
  <p:sldIdLst>
    <p:sldId id="261" r:id="rId2"/>
    <p:sldId id="260" r:id="rId3"/>
    <p:sldId id="264" r:id="rId4"/>
    <p:sldId id="297" r:id="rId5"/>
    <p:sldId id="298" r:id="rId6"/>
    <p:sldId id="299" r:id="rId7"/>
    <p:sldId id="272" r:id="rId8"/>
    <p:sldId id="295" r:id="rId9"/>
    <p:sldId id="275" r:id="rId10"/>
    <p:sldId id="296" r:id="rId11"/>
    <p:sldId id="269" r:id="rId12"/>
    <p:sldId id="271" r:id="rId13"/>
    <p:sldId id="270" r:id="rId14"/>
    <p:sldId id="276" r:id="rId15"/>
    <p:sldId id="273" r:id="rId16"/>
    <p:sldId id="277" r:id="rId17"/>
    <p:sldId id="278" r:id="rId18"/>
    <p:sldId id="279" r:id="rId19"/>
    <p:sldId id="280" r:id="rId20"/>
    <p:sldId id="281" r:id="rId21"/>
    <p:sldId id="282" r:id="rId22"/>
    <p:sldId id="289" r:id="rId23"/>
    <p:sldId id="285" r:id="rId24"/>
    <p:sldId id="301" r:id="rId25"/>
    <p:sldId id="302" r:id="rId26"/>
    <p:sldId id="286" r:id="rId27"/>
    <p:sldId id="287" r:id="rId28"/>
    <p:sldId id="288" r:id="rId29"/>
    <p:sldId id="283" r:id="rId30"/>
    <p:sldId id="291" r:id="rId31"/>
    <p:sldId id="293" r:id="rId32"/>
    <p:sldId id="290" r:id="rId33"/>
    <p:sldId id="292" r:id="rId34"/>
    <p:sldId id="29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85D"/>
    <a:srgbClr val="388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7" autoAdjust="0"/>
  </p:normalViewPr>
  <p:slideViewPr>
    <p:cSldViewPr snapToGrid="0" snapToObjects="1">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36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91E17-37AA-47E9-92DE-CEB91E29E231}" type="doc">
      <dgm:prSet loTypeId="urn:microsoft.com/office/officeart/2005/8/layout/pList2" loCatId="list" qsTypeId="urn:microsoft.com/office/officeart/2005/8/quickstyle/simple1" qsCatId="simple" csTypeId="urn:microsoft.com/office/officeart/2005/8/colors/accent1_2" csCatId="accent1" phldr="1"/>
      <dgm:spPr/>
    </dgm:pt>
    <dgm:pt modelId="{84C6DEF7-BA5E-4067-8F66-0AA537C87176}">
      <dgm:prSet phldrT="[Text]"/>
      <dgm:spPr/>
      <dgm:t>
        <a:bodyPr anchor="ctr"/>
        <a:lstStyle/>
        <a:p>
          <a:r>
            <a:rPr lang="en-AU" dirty="0"/>
            <a:t>Stream 1 – operational funding assists THNSW to meet its obligations to manage the collections and engage with the sector. </a:t>
          </a:r>
        </a:p>
      </dgm:t>
    </dgm:pt>
    <dgm:pt modelId="{7F20F3DA-1074-4C55-92D0-996BE375CE15}" type="parTrans" cxnId="{85A7D94C-4A05-4E5C-8720-C9CD97314881}">
      <dgm:prSet/>
      <dgm:spPr/>
      <dgm:t>
        <a:bodyPr/>
        <a:lstStyle/>
        <a:p>
          <a:endParaRPr lang="en-AU"/>
        </a:p>
      </dgm:t>
    </dgm:pt>
    <dgm:pt modelId="{2C38A023-22B8-44B0-9385-0260387CFB76}" type="sibTrans" cxnId="{85A7D94C-4A05-4E5C-8720-C9CD97314881}">
      <dgm:prSet/>
      <dgm:spPr/>
      <dgm:t>
        <a:bodyPr/>
        <a:lstStyle/>
        <a:p>
          <a:endParaRPr lang="en-AU"/>
        </a:p>
      </dgm:t>
    </dgm:pt>
    <dgm:pt modelId="{80A126E7-EE1A-4BB7-A31B-403F7C01FCEB}">
      <dgm:prSet phldrT="[Text]"/>
      <dgm:spPr/>
      <dgm:t>
        <a:bodyPr anchor="ctr"/>
        <a:lstStyle/>
        <a:p>
          <a:r>
            <a:rPr lang="en-AU" dirty="0"/>
            <a:t>Stream 2 – funding for State-owned assets, both allocated (to a custodian) or unallocated (in storage or untenanted). This funding is for major asset maintenance only, not ordinary day-to-day costs.</a:t>
          </a:r>
        </a:p>
      </dgm:t>
    </dgm:pt>
    <dgm:pt modelId="{E4C9690E-7620-4C21-88A1-CDE180DBDEA0}" type="parTrans" cxnId="{7AA2D7D2-7340-42E4-97CE-20D6013973A8}">
      <dgm:prSet/>
      <dgm:spPr/>
      <dgm:t>
        <a:bodyPr/>
        <a:lstStyle/>
        <a:p>
          <a:endParaRPr lang="en-AU"/>
        </a:p>
      </dgm:t>
    </dgm:pt>
    <dgm:pt modelId="{C9DBE56D-9000-4FCD-8BE2-830F13A78ACD}" type="sibTrans" cxnId="{7AA2D7D2-7340-42E4-97CE-20D6013973A8}">
      <dgm:prSet/>
      <dgm:spPr/>
      <dgm:t>
        <a:bodyPr/>
        <a:lstStyle/>
        <a:p>
          <a:endParaRPr lang="en-AU"/>
        </a:p>
      </dgm:t>
    </dgm:pt>
    <dgm:pt modelId="{1923ECC8-A2EC-40BF-BD06-A4D018A62492}">
      <dgm:prSet/>
      <dgm:spPr/>
      <dgm:t>
        <a:bodyPr anchor="ctr"/>
        <a:lstStyle/>
        <a:p>
          <a:r>
            <a:rPr lang="en-AU" dirty="0"/>
            <a:t>Stream 3 – funding for the grants program for non State-owned assets and projects and only available for projects where funding is not available elsewhere</a:t>
          </a:r>
        </a:p>
      </dgm:t>
    </dgm:pt>
    <dgm:pt modelId="{529AA2AD-DC9C-4C0C-8B40-3ADED54CA857}" type="parTrans" cxnId="{5B71A837-8E16-4B41-ABA6-25411AC907F1}">
      <dgm:prSet/>
      <dgm:spPr/>
      <dgm:t>
        <a:bodyPr/>
        <a:lstStyle/>
        <a:p>
          <a:endParaRPr lang="en-AU"/>
        </a:p>
      </dgm:t>
    </dgm:pt>
    <dgm:pt modelId="{8521776C-B5C0-4CA1-9AFD-1031A507A8C8}" type="sibTrans" cxnId="{5B71A837-8E16-4B41-ABA6-25411AC907F1}">
      <dgm:prSet/>
      <dgm:spPr/>
      <dgm:t>
        <a:bodyPr/>
        <a:lstStyle/>
        <a:p>
          <a:endParaRPr lang="en-AU"/>
        </a:p>
      </dgm:t>
    </dgm:pt>
    <dgm:pt modelId="{E253AD97-8443-4891-BE08-B97C4B09B456}" type="pres">
      <dgm:prSet presAssocID="{44E91E17-37AA-47E9-92DE-CEB91E29E231}" presName="Name0" presStyleCnt="0">
        <dgm:presLayoutVars>
          <dgm:dir/>
          <dgm:resizeHandles val="exact"/>
        </dgm:presLayoutVars>
      </dgm:prSet>
      <dgm:spPr/>
    </dgm:pt>
    <dgm:pt modelId="{D5E06150-17E2-4A49-9DF1-CED5A2C9D879}" type="pres">
      <dgm:prSet presAssocID="{44E91E17-37AA-47E9-92DE-CEB91E29E231}" presName="bkgdShp" presStyleLbl="alignAccFollowNode1" presStyleIdx="0" presStyleCnt="1" custLinFactNeighborY="-27593"/>
      <dgm:spPr/>
    </dgm:pt>
    <dgm:pt modelId="{91629B50-B90A-4DCE-B4EF-0E3DA9EADF97}" type="pres">
      <dgm:prSet presAssocID="{44E91E17-37AA-47E9-92DE-CEB91E29E231}" presName="linComp" presStyleCnt="0"/>
      <dgm:spPr/>
    </dgm:pt>
    <dgm:pt modelId="{ADB82C58-6B50-4049-BDB0-20DA84953E56}" type="pres">
      <dgm:prSet presAssocID="{84C6DEF7-BA5E-4067-8F66-0AA537C87176}" presName="compNode" presStyleCnt="0"/>
      <dgm:spPr/>
    </dgm:pt>
    <dgm:pt modelId="{89D78252-63D1-4C99-A925-E592757ADC75}" type="pres">
      <dgm:prSet presAssocID="{84C6DEF7-BA5E-4067-8F66-0AA537C87176}" presName="node" presStyleLbl="node1" presStyleIdx="0" presStyleCnt="3">
        <dgm:presLayoutVars>
          <dgm:bulletEnabled val="1"/>
        </dgm:presLayoutVars>
      </dgm:prSet>
      <dgm:spPr/>
    </dgm:pt>
    <dgm:pt modelId="{A94A1BE9-20D3-4CD3-914F-5764477C9C84}" type="pres">
      <dgm:prSet presAssocID="{84C6DEF7-BA5E-4067-8F66-0AA537C87176}" presName="invisiNode" presStyleLbl="node1" presStyleIdx="0" presStyleCnt="3"/>
      <dgm:spPr/>
    </dgm:pt>
    <dgm:pt modelId="{2DBE848C-D29F-489B-9081-FD0450321D90}" type="pres">
      <dgm:prSet presAssocID="{84C6DEF7-BA5E-4067-8F66-0AA537C87176}" presName="imagNode" presStyleLbl="fgImgPlace1" presStyleIdx="0" presStyleCnt="3"/>
      <dgm:spPr/>
    </dgm:pt>
    <dgm:pt modelId="{EA858D55-3D7B-4D35-B970-17E17FFC2545}" type="pres">
      <dgm:prSet presAssocID="{2C38A023-22B8-44B0-9385-0260387CFB76}" presName="sibTrans" presStyleLbl="sibTrans2D1" presStyleIdx="0" presStyleCnt="0"/>
      <dgm:spPr/>
    </dgm:pt>
    <dgm:pt modelId="{1EAF4DBD-CAA6-4DF6-8729-F782674B95F4}" type="pres">
      <dgm:prSet presAssocID="{80A126E7-EE1A-4BB7-A31B-403F7C01FCEB}" presName="compNode" presStyleCnt="0"/>
      <dgm:spPr/>
    </dgm:pt>
    <dgm:pt modelId="{33E32CFD-836E-499A-8B40-3B48D00F1708}" type="pres">
      <dgm:prSet presAssocID="{80A126E7-EE1A-4BB7-A31B-403F7C01FCEB}" presName="node" presStyleLbl="node1" presStyleIdx="1" presStyleCnt="3">
        <dgm:presLayoutVars>
          <dgm:bulletEnabled val="1"/>
        </dgm:presLayoutVars>
      </dgm:prSet>
      <dgm:spPr/>
    </dgm:pt>
    <dgm:pt modelId="{6F9BA983-291C-42C4-8B6C-49BE0E25FB6C}" type="pres">
      <dgm:prSet presAssocID="{80A126E7-EE1A-4BB7-A31B-403F7C01FCEB}" presName="invisiNode" presStyleLbl="node1" presStyleIdx="1" presStyleCnt="3"/>
      <dgm:spPr/>
    </dgm:pt>
    <dgm:pt modelId="{D513C636-8C9F-48B6-A852-890E1C177DDE}" type="pres">
      <dgm:prSet presAssocID="{80A126E7-EE1A-4BB7-A31B-403F7C01FCEB}" presName="imagNode" presStyleLbl="fgImgPlace1" presStyleIdx="1" presStyleCnt="3" custLinFactNeighborX="-788"/>
      <dgm:spPr/>
    </dgm:pt>
    <dgm:pt modelId="{E20D5C12-F2D3-4C80-9D85-414DCCEB46A7}" type="pres">
      <dgm:prSet presAssocID="{C9DBE56D-9000-4FCD-8BE2-830F13A78ACD}" presName="sibTrans" presStyleLbl="sibTrans2D1" presStyleIdx="0" presStyleCnt="0"/>
      <dgm:spPr/>
    </dgm:pt>
    <dgm:pt modelId="{6EF7B7C9-9C67-44F7-A857-6157B675EB3C}" type="pres">
      <dgm:prSet presAssocID="{1923ECC8-A2EC-40BF-BD06-A4D018A62492}" presName="compNode" presStyleCnt="0"/>
      <dgm:spPr/>
    </dgm:pt>
    <dgm:pt modelId="{DD853E07-F0DC-41A9-94D1-27CEA107FF8F}" type="pres">
      <dgm:prSet presAssocID="{1923ECC8-A2EC-40BF-BD06-A4D018A62492}" presName="node" presStyleLbl="node1" presStyleIdx="2" presStyleCnt="3">
        <dgm:presLayoutVars>
          <dgm:bulletEnabled val="1"/>
        </dgm:presLayoutVars>
      </dgm:prSet>
      <dgm:spPr/>
    </dgm:pt>
    <dgm:pt modelId="{DA27A879-81AD-4586-BDBE-03004594C7E6}" type="pres">
      <dgm:prSet presAssocID="{1923ECC8-A2EC-40BF-BD06-A4D018A62492}" presName="invisiNode" presStyleLbl="node1" presStyleIdx="2" presStyleCnt="3"/>
      <dgm:spPr/>
    </dgm:pt>
    <dgm:pt modelId="{284CED94-7B2C-4D89-B9C3-D46014B4FB0F}" type="pres">
      <dgm:prSet presAssocID="{1923ECC8-A2EC-40BF-BD06-A4D018A62492}" presName="imagNode" presStyleLbl="fgImgPlace1" presStyleIdx="2" presStyleCnt="3"/>
      <dgm:spPr/>
    </dgm:pt>
  </dgm:ptLst>
  <dgm:cxnLst>
    <dgm:cxn modelId="{5ADBB616-4480-48C0-AD88-E258429059F3}" type="presOf" srcId="{C9DBE56D-9000-4FCD-8BE2-830F13A78ACD}" destId="{E20D5C12-F2D3-4C80-9D85-414DCCEB46A7}" srcOrd="0" destOrd="0" presId="urn:microsoft.com/office/officeart/2005/8/layout/pList2"/>
    <dgm:cxn modelId="{1CB05928-7089-47B3-B470-EA2775335F4D}" type="presOf" srcId="{1923ECC8-A2EC-40BF-BD06-A4D018A62492}" destId="{DD853E07-F0DC-41A9-94D1-27CEA107FF8F}" srcOrd="0" destOrd="0" presId="urn:microsoft.com/office/officeart/2005/8/layout/pList2"/>
    <dgm:cxn modelId="{5B71A837-8E16-4B41-ABA6-25411AC907F1}" srcId="{44E91E17-37AA-47E9-92DE-CEB91E29E231}" destId="{1923ECC8-A2EC-40BF-BD06-A4D018A62492}" srcOrd="2" destOrd="0" parTransId="{529AA2AD-DC9C-4C0C-8B40-3ADED54CA857}" sibTransId="{8521776C-B5C0-4CA1-9AFD-1031A507A8C8}"/>
    <dgm:cxn modelId="{E1FEAD49-0BCC-4958-8AF8-46DC1F29DD1D}" type="presOf" srcId="{44E91E17-37AA-47E9-92DE-CEB91E29E231}" destId="{E253AD97-8443-4891-BE08-B97C4B09B456}" srcOrd="0" destOrd="0" presId="urn:microsoft.com/office/officeart/2005/8/layout/pList2"/>
    <dgm:cxn modelId="{85A7D94C-4A05-4E5C-8720-C9CD97314881}" srcId="{44E91E17-37AA-47E9-92DE-CEB91E29E231}" destId="{84C6DEF7-BA5E-4067-8F66-0AA537C87176}" srcOrd="0" destOrd="0" parTransId="{7F20F3DA-1074-4C55-92D0-996BE375CE15}" sibTransId="{2C38A023-22B8-44B0-9385-0260387CFB76}"/>
    <dgm:cxn modelId="{BBA5CA9E-03CC-4601-B5D6-E48B4D58ED86}" type="presOf" srcId="{84C6DEF7-BA5E-4067-8F66-0AA537C87176}" destId="{89D78252-63D1-4C99-A925-E592757ADC75}" srcOrd="0" destOrd="0" presId="urn:microsoft.com/office/officeart/2005/8/layout/pList2"/>
    <dgm:cxn modelId="{E7332BAF-AD5D-452F-B6FB-08FB869A40BD}" type="presOf" srcId="{80A126E7-EE1A-4BB7-A31B-403F7C01FCEB}" destId="{33E32CFD-836E-499A-8B40-3B48D00F1708}" srcOrd="0" destOrd="0" presId="urn:microsoft.com/office/officeart/2005/8/layout/pList2"/>
    <dgm:cxn modelId="{821EF7BF-62DA-4AB1-9E9D-E1960BD0876D}" type="presOf" srcId="{2C38A023-22B8-44B0-9385-0260387CFB76}" destId="{EA858D55-3D7B-4D35-B970-17E17FFC2545}" srcOrd="0" destOrd="0" presId="urn:microsoft.com/office/officeart/2005/8/layout/pList2"/>
    <dgm:cxn modelId="{7AA2D7D2-7340-42E4-97CE-20D6013973A8}" srcId="{44E91E17-37AA-47E9-92DE-CEB91E29E231}" destId="{80A126E7-EE1A-4BB7-A31B-403F7C01FCEB}" srcOrd="1" destOrd="0" parTransId="{E4C9690E-7620-4C21-88A1-CDE180DBDEA0}" sibTransId="{C9DBE56D-9000-4FCD-8BE2-830F13A78ACD}"/>
    <dgm:cxn modelId="{5A47565A-01AF-45D1-B444-244891B00B0D}" type="presParOf" srcId="{E253AD97-8443-4891-BE08-B97C4B09B456}" destId="{D5E06150-17E2-4A49-9DF1-CED5A2C9D879}" srcOrd="0" destOrd="0" presId="urn:microsoft.com/office/officeart/2005/8/layout/pList2"/>
    <dgm:cxn modelId="{CB8AAB13-BC6F-40D3-92D6-58842DA1666B}" type="presParOf" srcId="{E253AD97-8443-4891-BE08-B97C4B09B456}" destId="{91629B50-B90A-4DCE-B4EF-0E3DA9EADF97}" srcOrd="1" destOrd="0" presId="urn:microsoft.com/office/officeart/2005/8/layout/pList2"/>
    <dgm:cxn modelId="{02E51288-57D4-43A7-A3F0-F6259D806120}" type="presParOf" srcId="{91629B50-B90A-4DCE-B4EF-0E3DA9EADF97}" destId="{ADB82C58-6B50-4049-BDB0-20DA84953E56}" srcOrd="0" destOrd="0" presId="urn:microsoft.com/office/officeart/2005/8/layout/pList2"/>
    <dgm:cxn modelId="{3DADF7AA-3237-4897-99F6-B2AA009D01F0}" type="presParOf" srcId="{ADB82C58-6B50-4049-BDB0-20DA84953E56}" destId="{89D78252-63D1-4C99-A925-E592757ADC75}" srcOrd="0" destOrd="0" presId="urn:microsoft.com/office/officeart/2005/8/layout/pList2"/>
    <dgm:cxn modelId="{80E1F375-323E-45D4-AE52-A0355F2953FB}" type="presParOf" srcId="{ADB82C58-6B50-4049-BDB0-20DA84953E56}" destId="{A94A1BE9-20D3-4CD3-914F-5764477C9C84}" srcOrd="1" destOrd="0" presId="urn:microsoft.com/office/officeart/2005/8/layout/pList2"/>
    <dgm:cxn modelId="{9D7B42D2-4EDA-40E6-91AF-F949461790E5}" type="presParOf" srcId="{ADB82C58-6B50-4049-BDB0-20DA84953E56}" destId="{2DBE848C-D29F-489B-9081-FD0450321D90}" srcOrd="2" destOrd="0" presId="urn:microsoft.com/office/officeart/2005/8/layout/pList2"/>
    <dgm:cxn modelId="{52CF2E6C-FAA8-462F-949B-A5A116F48D37}" type="presParOf" srcId="{91629B50-B90A-4DCE-B4EF-0E3DA9EADF97}" destId="{EA858D55-3D7B-4D35-B970-17E17FFC2545}" srcOrd="1" destOrd="0" presId="urn:microsoft.com/office/officeart/2005/8/layout/pList2"/>
    <dgm:cxn modelId="{E40958AC-CA68-4791-BB61-0330EDA1A604}" type="presParOf" srcId="{91629B50-B90A-4DCE-B4EF-0E3DA9EADF97}" destId="{1EAF4DBD-CAA6-4DF6-8729-F782674B95F4}" srcOrd="2" destOrd="0" presId="urn:microsoft.com/office/officeart/2005/8/layout/pList2"/>
    <dgm:cxn modelId="{5950AD52-9E69-45A7-A245-BEB3910F707C}" type="presParOf" srcId="{1EAF4DBD-CAA6-4DF6-8729-F782674B95F4}" destId="{33E32CFD-836E-499A-8B40-3B48D00F1708}" srcOrd="0" destOrd="0" presId="urn:microsoft.com/office/officeart/2005/8/layout/pList2"/>
    <dgm:cxn modelId="{D7517EA5-405C-4200-8244-81A1BF6FF8BD}" type="presParOf" srcId="{1EAF4DBD-CAA6-4DF6-8729-F782674B95F4}" destId="{6F9BA983-291C-42C4-8B6C-49BE0E25FB6C}" srcOrd="1" destOrd="0" presId="urn:microsoft.com/office/officeart/2005/8/layout/pList2"/>
    <dgm:cxn modelId="{DFD6AF2C-A658-4403-B8DB-C76F76A12B3B}" type="presParOf" srcId="{1EAF4DBD-CAA6-4DF6-8729-F782674B95F4}" destId="{D513C636-8C9F-48B6-A852-890E1C177DDE}" srcOrd="2" destOrd="0" presId="urn:microsoft.com/office/officeart/2005/8/layout/pList2"/>
    <dgm:cxn modelId="{538FD7AA-D412-4837-A27F-ACBB376FFE48}" type="presParOf" srcId="{91629B50-B90A-4DCE-B4EF-0E3DA9EADF97}" destId="{E20D5C12-F2D3-4C80-9D85-414DCCEB46A7}" srcOrd="3" destOrd="0" presId="urn:microsoft.com/office/officeart/2005/8/layout/pList2"/>
    <dgm:cxn modelId="{E8CC2B5C-4BDA-4CC9-A0ED-72B4F6BADC67}" type="presParOf" srcId="{91629B50-B90A-4DCE-B4EF-0E3DA9EADF97}" destId="{6EF7B7C9-9C67-44F7-A857-6157B675EB3C}" srcOrd="4" destOrd="0" presId="urn:microsoft.com/office/officeart/2005/8/layout/pList2"/>
    <dgm:cxn modelId="{352D491B-F553-46F5-B9D1-F92046504356}" type="presParOf" srcId="{6EF7B7C9-9C67-44F7-A857-6157B675EB3C}" destId="{DD853E07-F0DC-41A9-94D1-27CEA107FF8F}" srcOrd="0" destOrd="0" presId="urn:microsoft.com/office/officeart/2005/8/layout/pList2"/>
    <dgm:cxn modelId="{DBEBD102-8AAE-4567-9756-558E78908645}" type="presParOf" srcId="{6EF7B7C9-9C67-44F7-A857-6157B675EB3C}" destId="{DA27A879-81AD-4586-BDBE-03004594C7E6}" srcOrd="1" destOrd="0" presId="urn:microsoft.com/office/officeart/2005/8/layout/pList2"/>
    <dgm:cxn modelId="{63A3C387-7A24-40AD-9683-A5470115F089}" type="presParOf" srcId="{6EF7B7C9-9C67-44F7-A857-6157B675EB3C}" destId="{284CED94-7B2C-4D89-B9C3-D46014B4FB0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F6D6CD-B307-4119-9364-846068398F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85E2F810-7707-4B9D-AC15-157EEEB821CD}">
      <dgm:prSet phldrT="[Text]"/>
      <dgm:spPr/>
      <dgm:t>
        <a:bodyPr/>
        <a:lstStyle/>
        <a:p>
          <a:r>
            <a:rPr lang="en-AU" dirty="0"/>
            <a:t>THNSW</a:t>
          </a:r>
        </a:p>
      </dgm:t>
    </dgm:pt>
    <dgm:pt modelId="{FA39A406-F7C9-4034-9567-704E2991491B}" type="parTrans" cxnId="{383AF457-40FB-4FA8-9DB0-946CC168B91F}">
      <dgm:prSet/>
      <dgm:spPr/>
      <dgm:t>
        <a:bodyPr/>
        <a:lstStyle/>
        <a:p>
          <a:endParaRPr lang="en-AU"/>
        </a:p>
      </dgm:t>
    </dgm:pt>
    <dgm:pt modelId="{00A4778A-C053-44B8-A6AB-7737E04BFB7B}" type="sibTrans" cxnId="{383AF457-40FB-4FA8-9DB0-946CC168B91F}">
      <dgm:prSet/>
      <dgm:spPr/>
      <dgm:t>
        <a:bodyPr/>
        <a:lstStyle/>
        <a:p>
          <a:endParaRPr lang="en-AU"/>
        </a:p>
      </dgm:t>
    </dgm:pt>
    <dgm:pt modelId="{F3F1D7DA-0618-45CB-8145-BCD7A9569F43}">
      <dgm:prSet phldrT="[Text]"/>
      <dgm:spPr/>
      <dgm:t>
        <a:bodyPr/>
        <a:lstStyle/>
        <a:p>
          <a:r>
            <a:rPr lang="en-AU" dirty="0"/>
            <a:t>Work with the sector to prepare funding submissions</a:t>
          </a:r>
        </a:p>
      </dgm:t>
    </dgm:pt>
    <dgm:pt modelId="{828BBF9D-FE24-4F5E-AC5C-EE4BD87FC2F4}" type="parTrans" cxnId="{3EF2BC14-5407-4AE1-84A0-0B2020C12183}">
      <dgm:prSet/>
      <dgm:spPr/>
      <dgm:t>
        <a:bodyPr/>
        <a:lstStyle/>
        <a:p>
          <a:endParaRPr lang="en-AU"/>
        </a:p>
      </dgm:t>
    </dgm:pt>
    <dgm:pt modelId="{455CB81E-ABF0-4422-A41D-F8BC1733F05A}" type="sibTrans" cxnId="{3EF2BC14-5407-4AE1-84A0-0B2020C12183}">
      <dgm:prSet/>
      <dgm:spPr/>
      <dgm:t>
        <a:bodyPr/>
        <a:lstStyle/>
        <a:p>
          <a:endParaRPr lang="en-AU"/>
        </a:p>
      </dgm:t>
    </dgm:pt>
    <dgm:pt modelId="{1D9CF3DD-1DFA-4346-8404-193031877AF2}">
      <dgm:prSet phldrT="[Text]"/>
      <dgm:spPr/>
      <dgm:t>
        <a:bodyPr/>
        <a:lstStyle/>
        <a:p>
          <a:r>
            <a:rPr lang="en-AU" dirty="0"/>
            <a:t>Work with the sector to prepare loan/custody applications</a:t>
          </a:r>
        </a:p>
      </dgm:t>
    </dgm:pt>
    <dgm:pt modelId="{23FEC544-32E6-4A8E-B829-A9DD255720DB}" type="parTrans" cxnId="{49CD09DC-965A-449F-8C5C-E669918B7A41}">
      <dgm:prSet/>
      <dgm:spPr/>
      <dgm:t>
        <a:bodyPr/>
        <a:lstStyle/>
        <a:p>
          <a:endParaRPr lang="en-AU"/>
        </a:p>
      </dgm:t>
    </dgm:pt>
    <dgm:pt modelId="{EA160891-D28E-4069-980E-6483F8890635}" type="sibTrans" cxnId="{49CD09DC-965A-449F-8C5C-E669918B7A41}">
      <dgm:prSet/>
      <dgm:spPr/>
      <dgm:t>
        <a:bodyPr/>
        <a:lstStyle/>
        <a:p>
          <a:endParaRPr lang="en-AU"/>
        </a:p>
      </dgm:t>
    </dgm:pt>
    <dgm:pt modelId="{B4622F1E-3107-44B3-A827-CFA803D468AF}">
      <dgm:prSet phldrT="[Text]"/>
      <dgm:spPr/>
      <dgm:t>
        <a:bodyPr/>
        <a:lstStyle/>
        <a:p>
          <a:r>
            <a:rPr lang="en-AU" dirty="0"/>
            <a:t>IFAP</a:t>
          </a:r>
        </a:p>
      </dgm:t>
    </dgm:pt>
    <dgm:pt modelId="{B6D80321-E051-4202-8151-6B0EFD883EDA}" type="parTrans" cxnId="{28659824-73B9-4DD3-A626-13AFAEE0015C}">
      <dgm:prSet/>
      <dgm:spPr/>
      <dgm:t>
        <a:bodyPr/>
        <a:lstStyle/>
        <a:p>
          <a:endParaRPr lang="en-AU"/>
        </a:p>
      </dgm:t>
    </dgm:pt>
    <dgm:pt modelId="{C5B24001-ECDF-4913-B581-C67957C15799}" type="sibTrans" cxnId="{28659824-73B9-4DD3-A626-13AFAEE0015C}">
      <dgm:prSet/>
      <dgm:spPr/>
      <dgm:t>
        <a:bodyPr/>
        <a:lstStyle/>
        <a:p>
          <a:endParaRPr lang="en-AU"/>
        </a:p>
      </dgm:t>
    </dgm:pt>
    <dgm:pt modelId="{A7B71CE7-D4C2-411A-928B-0DFC4A1EBE59}">
      <dgm:prSet phldrT="[Text]"/>
      <dgm:spPr/>
      <dgm:t>
        <a:bodyPr/>
        <a:lstStyle/>
        <a:p>
          <a:r>
            <a:rPr lang="en-AU" dirty="0"/>
            <a:t>Consider and approve funding, taking into account heritage outcomes, funding available and value for money</a:t>
          </a:r>
        </a:p>
      </dgm:t>
    </dgm:pt>
    <dgm:pt modelId="{C0BDC634-63EB-409E-9777-CC147A646D90}" type="parTrans" cxnId="{6DB7984F-B693-4679-BCEB-2031B81DEF8E}">
      <dgm:prSet/>
      <dgm:spPr/>
      <dgm:t>
        <a:bodyPr/>
        <a:lstStyle/>
        <a:p>
          <a:endParaRPr lang="en-AU"/>
        </a:p>
      </dgm:t>
    </dgm:pt>
    <dgm:pt modelId="{E04C94CF-4E81-4422-B582-EE2BB601070E}" type="sibTrans" cxnId="{6DB7984F-B693-4679-BCEB-2031B81DEF8E}">
      <dgm:prSet/>
      <dgm:spPr/>
      <dgm:t>
        <a:bodyPr/>
        <a:lstStyle/>
        <a:p>
          <a:endParaRPr lang="en-AU"/>
        </a:p>
      </dgm:t>
    </dgm:pt>
    <dgm:pt modelId="{0B4495B7-B4C4-4B57-8D9B-69543CEBCDE7}">
      <dgm:prSet phldrT="[Text]"/>
      <dgm:spPr/>
      <dgm:t>
        <a:bodyPr/>
        <a:lstStyle/>
        <a:p>
          <a:r>
            <a:rPr lang="en-AU" dirty="0"/>
            <a:t>Consider and approve loan/custody applications</a:t>
          </a:r>
        </a:p>
      </dgm:t>
    </dgm:pt>
    <dgm:pt modelId="{F9A166C5-158F-4870-B825-B5EC4C7DE399}" type="parTrans" cxnId="{47C04439-68FB-4E02-8CF7-E59232C13061}">
      <dgm:prSet/>
      <dgm:spPr/>
      <dgm:t>
        <a:bodyPr/>
        <a:lstStyle/>
        <a:p>
          <a:endParaRPr lang="en-AU"/>
        </a:p>
      </dgm:t>
    </dgm:pt>
    <dgm:pt modelId="{193F3F37-FD72-40B3-872F-8C5E24F77507}" type="sibTrans" cxnId="{47C04439-68FB-4E02-8CF7-E59232C13061}">
      <dgm:prSet/>
      <dgm:spPr/>
      <dgm:t>
        <a:bodyPr/>
        <a:lstStyle/>
        <a:p>
          <a:endParaRPr lang="en-AU"/>
        </a:p>
      </dgm:t>
    </dgm:pt>
    <dgm:pt modelId="{D838A72F-E296-4FBF-8503-32571BEBDF9D}">
      <dgm:prSet phldrT="[Text]"/>
      <dgm:spPr/>
      <dgm:t>
        <a:bodyPr/>
        <a:lstStyle/>
        <a:p>
          <a:r>
            <a:rPr lang="en-AU" dirty="0"/>
            <a:t>Provide support to the sector in delivering funding projects </a:t>
          </a:r>
        </a:p>
      </dgm:t>
    </dgm:pt>
    <dgm:pt modelId="{9917A1ED-564C-4D73-B80A-95401EE6E6C6}" type="parTrans" cxnId="{A8ACFDB0-98B2-44AC-B209-E6B80A152293}">
      <dgm:prSet/>
      <dgm:spPr/>
      <dgm:t>
        <a:bodyPr/>
        <a:lstStyle/>
        <a:p>
          <a:endParaRPr lang="en-AU"/>
        </a:p>
      </dgm:t>
    </dgm:pt>
    <dgm:pt modelId="{21D04201-EEB4-409B-BE06-D8CA588C23F9}" type="sibTrans" cxnId="{A8ACFDB0-98B2-44AC-B209-E6B80A152293}">
      <dgm:prSet/>
      <dgm:spPr/>
      <dgm:t>
        <a:bodyPr/>
        <a:lstStyle/>
        <a:p>
          <a:endParaRPr lang="en-AU"/>
        </a:p>
      </dgm:t>
    </dgm:pt>
    <dgm:pt modelId="{1343F5ED-FD84-45FF-BF79-6DA09593700D}">
      <dgm:prSet phldrT="[Text]"/>
      <dgm:spPr/>
      <dgm:t>
        <a:bodyPr/>
        <a:lstStyle/>
        <a:p>
          <a:r>
            <a:rPr lang="en-AU" dirty="0"/>
            <a:t>Provide advice to </a:t>
          </a:r>
          <a:r>
            <a:rPr lang="en-AU" dirty="0" err="1"/>
            <a:t>TfNSW</a:t>
          </a:r>
          <a:endParaRPr lang="en-AU" dirty="0"/>
        </a:p>
      </dgm:t>
    </dgm:pt>
    <dgm:pt modelId="{B7977703-D55E-449A-AFB7-613A10DF08AA}" type="parTrans" cxnId="{133EBD03-03A3-4727-B212-FE3818ED85E7}">
      <dgm:prSet/>
      <dgm:spPr/>
      <dgm:t>
        <a:bodyPr/>
        <a:lstStyle/>
        <a:p>
          <a:endParaRPr lang="en-AU"/>
        </a:p>
      </dgm:t>
    </dgm:pt>
    <dgm:pt modelId="{F73EB12F-5ECC-41E6-A2DC-48A968E2701C}" type="sibTrans" cxnId="{133EBD03-03A3-4727-B212-FE3818ED85E7}">
      <dgm:prSet/>
      <dgm:spPr/>
      <dgm:t>
        <a:bodyPr/>
        <a:lstStyle/>
        <a:p>
          <a:endParaRPr lang="en-AU"/>
        </a:p>
      </dgm:t>
    </dgm:pt>
    <dgm:pt modelId="{745FE417-BEDC-41F0-A553-6B0EE0EB7E98}">
      <dgm:prSet phldrT="[Text]"/>
      <dgm:spPr/>
      <dgm:t>
        <a:bodyPr/>
        <a:lstStyle/>
        <a:p>
          <a:r>
            <a:rPr lang="en-AU" dirty="0"/>
            <a:t>Enact IFAP decisions</a:t>
          </a:r>
        </a:p>
      </dgm:t>
    </dgm:pt>
    <dgm:pt modelId="{67009159-EB65-41BD-870C-4F622654E6FE}" type="parTrans" cxnId="{2BE66013-BCB5-456A-BC1D-D9C4AB0926F1}">
      <dgm:prSet/>
      <dgm:spPr/>
      <dgm:t>
        <a:bodyPr/>
        <a:lstStyle/>
        <a:p>
          <a:endParaRPr lang="en-AU"/>
        </a:p>
      </dgm:t>
    </dgm:pt>
    <dgm:pt modelId="{B05F404E-2562-48C7-A004-FCE01C494C22}" type="sibTrans" cxnId="{2BE66013-BCB5-456A-BC1D-D9C4AB0926F1}">
      <dgm:prSet/>
      <dgm:spPr/>
      <dgm:t>
        <a:bodyPr/>
        <a:lstStyle/>
        <a:p>
          <a:endParaRPr lang="en-AU"/>
        </a:p>
      </dgm:t>
    </dgm:pt>
    <dgm:pt modelId="{A20101D5-21B5-4873-A142-E0428E295CE9}">
      <dgm:prSet phldrT="[Text]"/>
      <dgm:spPr/>
      <dgm:t>
        <a:bodyPr/>
        <a:lstStyle/>
        <a:p>
          <a:r>
            <a:rPr lang="en-AU" dirty="0"/>
            <a:t>Consider grants applications and determine S3 grants recipients</a:t>
          </a:r>
        </a:p>
      </dgm:t>
    </dgm:pt>
    <dgm:pt modelId="{0ADE5386-2305-401C-BDFA-38BB2571EC54}" type="parTrans" cxnId="{367DB4DE-B2EF-46D0-A891-B850048005E7}">
      <dgm:prSet/>
      <dgm:spPr/>
    </dgm:pt>
    <dgm:pt modelId="{C5A4C7E1-8507-4413-B9CA-AB43E817AE2E}" type="sibTrans" cxnId="{367DB4DE-B2EF-46D0-A891-B850048005E7}">
      <dgm:prSet/>
      <dgm:spPr/>
    </dgm:pt>
    <dgm:pt modelId="{83B45826-888E-41AB-8789-28A92B8A9994}" type="pres">
      <dgm:prSet presAssocID="{17F6D6CD-B307-4119-9364-846068398FBD}" presName="Name0" presStyleCnt="0">
        <dgm:presLayoutVars>
          <dgm:dir/>
          <dgm:animLvl val="lvl"/>
          <dgm:resizeHandles val="exact"/>
        </dgm:presLayoutVars>
      </dgm:prSet>
      <dgm:spPr/>
    </dgm:pt>
    <dgm:pt modelId="{29DA962C-4C67-44AC-B115-A78AF020BE9D}" type="pres">
      <dgm:prSet presAssocID="{85E2F810-7707-4B9D-AC15-157EEEB821CD}" presName="composite" presStyleCnt="0"/>
      <dgm:spPr/>
    </dgm:pt>
    <dgm:pt modelId="{3461A754-B1C5-483A-9E55-C8BD3E4E2180}" type="pres">
      <dgm:prSet presAssocID="{85E2F810-7707-4B9D-AC15-157EEEB821CD}" presName="parTx" presStyleLbl="alignNode1" presStyleIdx="0" presStyleCnt="2">
        <dgm:presLayoutVars>
          <dgm:chMax val="0"/>
          <dgm:chPref val="0"/>
          <dgm:bulletEnabled val="1"/>
        </dgm:presLayoutVars>
      </dgm:prSet>
      <dgm:spPr/>
    </dgm:pt>
    <dgm:pt modelId="{E8381783-5045-43C4-B7A1-13A98A8B5AAF}" type="pres">
      <dgm:prSet presAssocID="{85E2F810-7707-4B9D-AC15-157EEEB821CD}" presName="desTx" presStyleLbl="alignAccFollowNode1" presStyleIdx="0" presStyleCnt="2">
        <dgm:presLayoutVars>
          <dgm:bulletEnabled val="1"/>
        </dgm:presLayoutVars>
      </dgm:prSet>
      <dgm:spPr/>
    </dgm:pt>
    <dgm:pt modelId="{F8501311-1EEC-4680-AF2B-D52E56B02260}" type="pres">
      <dgm:prSet presAssocID="{00A4778A-C053-44B8-A6AB-7737E04BFB7B}" presName="space" presStyleCnt="0"/>
      <dgm:spPr/>
    </dgm:pt>
    <dgm:pt modelId="{83AB0019-C83A-485F-94F5-346C0352CB94}" type="pres">
      <dgm:prSet presAssocID="{B4622F1E-3107-44B3-A827-CFA803D468AF}" presName="composite" presStyleCnt="0"/>
      <dgm:spPr/>
    </dgm:pt>
    <dgm:pt modelId="{5380A9CC-CB04-4339-A135-442C07351668}" type="pres">
      <dgm:prSet presAssocID="{B4622F1E-3107-44B3-A827-CFA803D468AF}" presName="parTx" presStyleLbl="alignNode1" presStyleIdx="1" presStyleCnt="2">
        <dgm:presLayoutVars>
          <dgm:chMax val="0"/>
          <dgm:chPref val="0"/>
          <dgm:bulletEnabled val="1"/>
        </dgm:presLayoutVars>
      </dgm:prSet>
      <dgm:spPr/>
    </dgm:pt>
    <dgm:pt modelId="{256623CE-A247-4288-A65A-A10DB0AFE4B3}" type="pres">
      <dgm:prSet presAssocID="{B4622F1E-3107-44B3-A827-CFA803D468AF}" presName="desTx" presStyleLbl="alignAccFollowNode1" presStyleIdx="1" presStyleCnt="2">
        <dgm:presLayoutVars>
          <dgm:bulletEnabled val="1"/>
        </dgm:presLayoutVars>
      </dgm:prSet>
      <dgm:spPr/>
    </dgm:pt>
  </dgm:ptLst>
  <dgm:cxnLst>
    <dgm:cxn modelId="{133EBD03-03A3-4727-B212-FE3818ED85E7}" srcId="{B4622F1E-3107-44B3-A827-CFA803D468AF}" destId="{1343F5ED-FD84-45FF-BF79-6DA09593700D}" srcOrd="2" destOrd="0" parTransId="{B7977703-D55E-449A-AFB7-613A10DF08AA}" sibTransId="{F73EB12F-5ECC-41E6-A2DC-48A968E2701C}"/>
    <dgm:cxn modelId="{F4EA8E07-4E7E-4B4E-BFC2-22AF6AF28D54}" type="presOf" srcId="{745FE417-BEDC-41F0-A553-6B0EE0EB7E98}" destId="{E8381783-5045-43C4-B7A1-13A98A8B5AAF}" srcOrd="0" destOrd="3" presId="urn:microsoft.com/office/officeart/2005/8/layout/hList1"/>
    <dgm:cxn modelId="{5A8A900F-DAF0-4B80-B475-E20FD61E194C}" type="presOf" srcId="{85E2F810-7707-4B9D-AC15-157EEEB821CD}" destId="{3461A754-B1C5-483A-9E55-C8BD3E4E2180}" srcOrd="0" destOrd="0" presId="urn:microsoft.com/office/officeart/2005/8/layout/hList1"/>
    <dgm:cxn modelId="{2BE66013-BCB5-456A-BC1D-D9C4AB0926F1}" srcId="{85E2F810-7707-4B9D-AC15-157EEEB821CD}" destId="{745FE417-BEDC-41F0-A553-6B0EE0EB7E98}" srcOrd="3" destOrd="0" parTransId="{67009159-EB65-41BD-870C-4F622654E6FE}" sibTransId="{B05F404E-2562-48C7-A004-FCE01C494C22}"/>
    <dgm:cxn modelId="{3EF2BC14-5407-4AE1-84A0-0B2020C12183}" srcId="{85E2F810-7707-4B9D-AC15-157EEEB821CD}" destId="{F3F1D7DA-0618-45CB-8145-BCD7A9569F43}" srcOrd="0" destOrd="0" parTransId="{828BBF9D-FE24-4F5E-AC5C-EE4BD87FC2F4}" sibTransId="{455CB81E-ABF0-4422-A41D-F8BC1733F05A}"/>
    <dgm:cxn modelId="{28659824-73B9-4DD3-A626-13AFAEE0015C}" srcId="{17F6D6CD-B307-4119-9364-846068398FBD}" destId="{B4622F1E-3107-44B3-A827-CFA803D468AF}" srcOrd="1" destOrd="0" parTransId="{B6D80321-E051-4202-8151-6B0EFD883EDA}" sibTransId="{C5B24001-ECDF-4913-B581-C67957C15799}"/>
    <dgm:cxn modelId="{F81F9E37-F981-441B-8BB9-076271FDDC7A}" type="presOf" srcId="{B4622F1E-3107-44B3-A827-CFA803D468AF}" destId="{5380A9CC-CB04-4339-A135-442C07351668}" srcOrd="0" destOrd="0" presId="urn:microsoft.com/office/officeart/2005/8/layout/hList1"/>
    <dgm:cxn modelId="{47C04439-68FB-4E02-8CF7-E59232C13061}" srcId="{B4622F1E-3107-44B3-A827-CFA803D468AF}" destId="{0B4495B7-B4C4-4B57-8D9B-69543CEBCDE7}" srcOrd="1" destOrd="0" parTransId="{F9A166C5-158F-4870-B825-B5EC4C7DE399}" sibTransId="{193F3F37-FD72-40B3-872F-8C5E24F77507}"/>
    <dgm:cxn modelId="{0FC45A5D-2B3B-4678-BBE6-1C9414A76294}" type="presOf" srcId="{0B4495B7-B4C4-4B57-8D9B-69543CEBCDE7}" destId="{256623CE-A247-4288-A65A-A10DB0AFE4B3}" srcOrd="0" destOrd="1" presId="urn:microsoft.com/office/officeart/2005/8/layout/hList1"/>
    <dgm:cxn modelId="{7BC02A64-D7FA-4D48-A638-9A0279F8E260}" type="presOf" srcId="{A20101D5-21B5-4873-A142-E0428E295CE9}" destId="{256623CE-A247-4288-A65A-A10DB0AFE4B3}" srcOrd="0" destOrd="3" presId="urn:microsoft.com/office/officeart/2005/8/layout/hList1"/>
    <dgm:cxn modelId="{EC40BB64-6281-427B-9E18-8BC1147B0D64}" type="presOf" srcId="{1343F5ED-FD84-45FF-BF79-6DA09593700D}" destId="{256623CE-A247-4288-A65A-A10DB0AFE4B3}" srcOrd="0" destOrd="2" presId="urn:microsoft.com/office/officeart/2005/8/layout/hList1"/>
    <dgm:cxn modelId="{6DB7984F-B693-4679-BCEB-2031B81DEF8E}" srcId="{B4622F1E-3107-44B3-A827-CFA803D468AF}" destId="{A7B71CE7-D4C2-411A-928B-0DFC4A1EBE59}" srcOrd="0" destOrd="0" parTransId="{C0BDC634-63EB-409E-9777-CC147A646D90}" sibTransId="{E04C94CF-4E81-4422-B582-EE2BB601070E}"/>
    <dgm:cxn modelId="{383AF457-40FB-4FA8-9DB0-946CC168B91F}" srcId="{17F6D6CD-B307-4119-9364-846068398FBD}" destId="{85E2F810-7707-4B9D-AC15-157EEEB821CD}" srcOrd="0" destOrd="0" parTransId="{FA39A406-F7C9-4034-9567-704E2991491B}" sibTransId="{00A4778A-C053-44B8-A6AB-7737E04BFB7B}"/>
    <dgm:cxn modelId="{7E820B97-B41C-4FA6-846C-331CECFFAA95}" type="presOf" srcId="{D838A72F-E296-4FBF-8503-32571BEBDF9D}" destId="{E8381783-5045-43C4-B7A1-13A98A8B5AAF}" srcOrd="0" destOrd="1" presId="urn:microsoft.com/office/officeart/2005/8/layout/hList1"/>
    <dgm:cxn modelId="{A8ACFDB0-98B2-44AC-B209-E6B80A152293}" srcId="{85E2F810-7707-4B9D-AC15-157EEEB821CD}" destId="{D838A72F-E296-4FBF-8503-32571BEBDF9D}" srcOrd="1" destOrd="0" parTransId="{9917A1ED-564C-4D73-B80A-95401EE6E6C6}" sibTransId="{21D04201-EEB4-409B-BE06-D8CA588C23F9}"/>
    <dgm:cxn modelId="{45E240BB-0E1F-4F70-8C44-67001632B781}" type="presOf" srcId="{17F6D6CD-B307-4119-9364-846068398FBD}" destId="{83B45826-888E-41AB-8789-28A92B8A9994}" srcOrd="0" destOrd="0" presId="urn:microsoft.com/office/officeart/2005/8/layout/hList1"/>
    <dgm:cxn modelId="{74D2F6D2-29B9-4071-B6DA-07B59EB9A11E}" type="presOf" srcId="{A7B71CE7-D4C2-411A-928B-0DFC4A1EBE59}" destId="{256623CE-A247-4288-A65A-A10DB0AFE4B3}" srcOrd="0" destOrd="0" presId="urn:microsoft.com/office/officeart/2005/8/layout/hList1"/>
    <dgm:cxn modelId="{49CD09DC-965A-449F-8C5C-E669918B7A41}" srcId="{85E2F810-7707-4B9D-AC15-157EEEB821CD}" destId="{1D9CF3DD-1DFA-4346-8404-193031877AF2}" srcOrd="2" destOrd="0" parTransId="{23FEC544-32E6-4A8E-B829-A9DD255720DB}" sibTransId="{EA160891-D28E-4069-980E-6483F8890635}"/>
    <dgm:cxn modelId="{807648DD-D08F-4889-85C2-9FA44EC0E8F7}" type="presOf" srcId="{F3F1D7DA-0618-45CB-8145-BCD7A9569F43}" destId="{E8381783-5045-43C4-B7A1-13A98A8B5AAF}" srcOrd="0" destOrd="0" presId="urn:microsoft.com/office/officeart/2005/8/layout/hList1"/>
    <dgm:cxn modelId="{EF9E8EDE-C1F6-45AA-8ACB-A02ACB7524E8}" type="presOf" srcId="{1D9CF3DD-1DFA-4346-8404-193031877AF2}" destId="{E8381783-5045-43C4-B7A1-13A98A8B5AAF}" srcOrd="0" destOrd="2" presId="urn:microsoft.com/office/officeart/2005/8/layout/hList1"/>
    <dgm:cxn modelId="{367DB4DE-B2EF-46D0-A891-B850048005E7}" srcId="{B4622F1E-3107-44B3-A827-CFA803D468AF}" destId="{A20101D5-21B5-4873-A142-E0428E295CE9}" srcOrd="3" destOrd="0" parTransId="{0ADE5386-2305-401C-BDFA-38BB2571EC54}" sibTransId="{C5A4C7E1-8507-4413-B9CA-AB43E817AE2E}"/>
    <dgm:cxn modelId="{A6FFF6B5-5B1D-4E5B-A8D0-3D203B88A922}" type="presParOf" srcId="{83B45826-888E-41AB-8789-28A92B8A9994}" destId="{29DA962C-4C67-44AC-B115-A78AF020BE9D}" srcOrd="0" destOrd="0" presId="urn:microsoft.com/office/officeart/2005/8/layout/hList1"/>
    <dgm:cxn modelId="{0984C514-A4E8-49F8-B3CB-41C9F36D6EF3}" type="presParOf" srcId="{29DA962C-4C67-44AC-B115-A78AF020BE9D}" destId="{3461A754-B1C5-483A-9E55-C8BD3E4E2180}" srcOrd="0" destOrd="0" presId="urn:microsoft.com/office/officeart/2005/8/layout/hList1"/>
    <dgm:cxn modelId="{A170393D-17E3-4837-877A-901B91E1C072}" type="presParOf" srcId="{29DA962C-4C67-44AC-B115-A78AF020BE9D}" destId="{E8381783-5045-43C4-B7A1-13A98A8B5AAF}" srcOrd="1" destOrd="0" presId="urn:microsoft.com/office/officeart/2005/8/layout/hList1"/>
    <dgm:cxn modelId="{4B62EECE-3C31-4ACD-A8A7-B2661B5CA1F7}" type="presParOf" srcId="{83B45826-888E-41AB-8789-28A92B8A9994}" destId="{F8501311-1EEC-4680-AF2B-D52E56B02260}" srcOrd="1" destOrd="0" presId="urn:microsoft.com/office/officeart/2005/8/layout/hList1"/>
    <dgm:cxn modelId="{B98B7387-D10F-4851-9EA5-5B13136ACE81}" type="presParOf" srcId="{83B45826-888E-41AB-8789-28A92B8A9994}" destId="{83AB0019-C83A-485F-94F5-346C0352CB94}" srcOrd="2" destOrd="0" presId="urn:microsoft.com/office/officeart/2005/8/layout/hList1"/>
    <dgm:cxn modelId="{4CB50B32-9A1A-469E-AA69-5FE0A237B70B}" type="presParOf" srcId="{83AB0019-C83A-485F-94F5-346C0352CB94}" destId="{5380A9CC-CB04-4339-A135-442C07351668}" srcOrd="0" destOrd="0" presId="urn:microsoft.com/office/officeart/2005/8/layout/hList1"/>
    <dgm:cxn modelId="{6444C340-D4A2-418D-A9A4-96F264452907}" type="presParOf" srcId="{83AB0019-C83A-485F-94F5-346C0352CB94}" destId="{256623CE-A247-4288-A65A-A10DB0AFE4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77F2A-978F-45AA-A3F7-5BF6118B1C8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3EA38656-58A3-4682-8BF2-440E1E7987FA}">
      <dgm:prSet phldrT="[Text]"/>
      <dgm:spPr/>
      <dgm:t>
        <a:bodyPr/>
        <a:lstStyle/>
        <a:p>
          <a:r>
            <a:rPr lang="en-AU" dirty="0"/>
            <a:t>AGREEMENTS</a:t>
          </a:r>
        </a:p>
      </dgm:t>
    </dgm:pt>
    <dgm:pt modelId="{D6E39110-2194-4BDB-B6A8-E5D485E9EC2D}" type="parTrans" cxnId="{0B3EA8A3-1A63-4036-980D-F1CCB83ECE84}">
      <dgm:prSet/>
      <dgm:spPr/>
      <dgm:t>
        <a:bodyPr/>
        <a:lstStyle/>
        <a:p>
          <a:endParaRPr lang="en-AU"/>
        </a:p>
      </dgm:t>
    </dgm:pt>
    <dgm:pt modelId="{6D9CCA3F-46CF-4136-88DA-76B1F7298462}" type="sibTrans" cxnId="{0B3EA8A3-1A63-4036-980D-F1CCB83ECE84}">
      <dgm:prSet/>
      <dgm:spPr/>
      <dgm:t>
        <a:bodyPr/>
        <a:lstStyle/>
        <a:p>
          <a:endParaRPr lang="en-AU"/>
        </a:p>
      </dgm:t>
    </dgm:pt>
    <dgm:pt modelId="{4DE3630F-FE34-4240-8599-778EFD275171}">
      <dgm:prSet phldrT="[Text]"/>
      <dgm:spPr/>
      <dgm:t>
        <a:bodyPr/>
        <a:lstStyle/>
        <a:p>
          <a:r>
            <a:rPr lang="en-AU" dirty="0"/>
            <a:t>Fixed infrastructure</a:t>
          </a:r>
        </a:p>
      </dgm:t>
    </dgm:pt>
    <dgm:pt modelId="{573B5301-7E20-499A-AAFD-2F3AC1EF0084}" type="parTrans" cxnId="{1216D6D3-89C2-4CC5-AF0F-85E3A7A6CC9D}">
      <dgm:prSet/>
      <dgm:spPr/>
      <dgm:t>
        <a:bodyPr/>
        <a:lstStyle/>
        <a:p>
          <a:endParaRPr lang="en-AU"/>
        </a:p>
      </dgm:t>
    </dgm:pt>
    <dgm:pt modelId="{103CECAE-B515-443F-B6C3-ACD219E1483C}" type="sibTrans" cxnId="{1216D6D3-89C2-4CC5-AF0F-85E3A7A6CC9D}">
      <dgm:prSet/>
      <dgm:spPr/>
      <dgm:t>
        <a:bodyPr/>
        <a:lstStyle/>
        <a:p>
          <a:endParaRPr lang="en-AU"/>
        </a:p>
      </dgm:t>
    </dgm:pt>
    <dgm:pt modelId="{7D3D468E-BC49-4E3A-809E-95BC8B0329BF}">
      <dgm:prSet phldrT="[Text]"/>
      <dgm:spPr/>
      <dgm:t>
        <a:bodyPr/>
        <a:lstStyle/>
        <a:p>
          <a:r>
            <a:rPr lang="en-AU" dirty="0"/>
            <a:t>Movable objects</a:t>
          </a:r>
        </a:p>
      </dgm:t>
    </dgm:pt>
    <dgm:pt modelId="{0CBB597D-A826-4854-AEDC-3BF71924DEA2}" type="parTrans" cxnId="{69BA9DE1-3E83-4506-8AB5-7AA7424FEA2F}">
      <dgm:prSet/>
      <dgm:spPr/>
      <dgm:t>
        <a:bodyPr/>
        <a:lstStyle/>
        <a:p>
          <a:endParaRPr lang="en-AU"/>
        </a:p>
      </dgm:t>
    </dgm:pt>
    <dgm:pt modelId="{28CDB419-49AC-4290-A820-FC4285B009BC}" type="sibTrans" cxnId="{69BA9DE1-3E83-4506-8AB5-7AA7424FEA2F}">
      <dgm:prSet/>
      <dgm:spPr/>
      <dgm:t>
        <a:bodyPr/>
        <a:lstStyle/>
        <a:p>
          <a:endParaRPr lang="en-AU"/>
        </a:p>
      </dgm:t>
    </dgm:pt>
    <dgm:pt modelId="{14D1DDC7-5567-4812-A8AD-C5DC3DE8A56E}" type="pres">
      <dgm:prSet presAssocID="{F0977F2A-978F-45AA-A3F7-5BF6118B1C85}" presName="composite" presStyleCnt="0">
        <dgm:presLayoutVars>
          <dgm:chMax val="1"/>
          <dgm:dir/>
          <dgm:resizeHandles val="exact"/>
        </dgm:presLayoutVars>
      </dgm:prSet>
      <dgm:spPr/>
    </dgm:pt>
    <dgm:pt modelId="{FE2EA24A-5D98-45AD-8E80-0CB0F9B9EAC1}" type="pres">
      <dgm:prSet presAssocID="{3EA38656-58A3-4682-8BF2-440E1E7987FA}" presName="roof" presStyleLbl="dkBgShp" presStyleIdx="0" presStyleCnt="2"/>
      <dgm:spPr/>
    </dgm:pt>
    <dgm:pt modelId="{08B2CA12-D73C-49EA-B259-76EBA56BBD72}" type="pres">
      <dgm:prSet presAssocID="{3EA38656-58A3-4682-8BF2-440E1E7987FA}" presName="pillars" presStyleCnt="0"/>
      <dgm:spPr/>
    </dgm:pt>
    <dgm:pt modelId="{7568F602-E57D-4190-B4E9-739311F22DDA}" type="pres">
      <dgm:prSet presAssocID="{3EA38656-58A3-4682-8BF2-440E1E7987FA}" presName="pillar1" presStyleLbl="node1" presStyleIdx="0" presStyleCnt="2">
        <dgm:presLayoutVars>
          <dgm:bulletEnabled val="1"/>
        </dgm:presLayoutVars>
      </dgm:prSet>
      <dgm:spPr/>
    </dgm:pt>
    <dgm:pt modelId="{EB2485FB-5246-4430-98D5-068E4AE64BD3}" type="pres">
      <dgm:prSet presAssocID="{7D3D468E-BC49-4E3A-809E-95BC8B0329BF}" presName="pillarX" presStyleLbl="node1" presStyleIdx="1" presStyleCnt="2">
        <dgm:presLayoutVars>
          <dgm:bulletEnabled val="1"/>
        </dgm:presLayoutVars>
      </dgm:prSet>
      <dgm:spPr/>
    </dgm:pt>
    <dgm:pt modelId="{6BE281D2-66F1-456B-A393-DD2BEB653600}" type="pres">
      <dgm:prSet presAssocID="{3EA38656-58A3-4682-8BF2-440E1E7987FA}" presName="base" presStyleLbl="dkBgShp" presStyleIdx="1" presStyleCnt="2"/>
      <dgm:spPr/>
    </dgm:pt>
  </dgm:ptLst>
  <dgm:cxnLst>
    <dgm:cxn modelId="{16087840-E325-4FF2-AC2D-D315CF15290E}" type="presOf" srcId="{7D3D468E-BC49-4E3A-809E-95BC8B0329BF}" destId="{EB2485FB-5246-4430-98D5-068E4AE64BD3}" srcOrd="0" destOrd="0" presId="urn:microsoft.com/office/officeart/2005/8/layout/hList3"/>
    <dgm:cxn modelId="{1470C06C-EF3D-4031-9A0E-2B6687873180}" type="presOf" srcId="{4DE3630F-FE34-4240-8599-778EFD275171}" destId="{7568F602-E57D-4190-B4E9-739311F22DDA}" srcOrd="0" destOrd="0" presId="urn:microsoft.com/office/officeart/2005/8/layout/hList3"/>
    <dgm:cxn modelId="{0B3EA8A3-1A63-4036-980D-F1CCB83ECE84}" srcId="{F0977F2A-978F-45AA-A3F7-5BF6118B1C85}" destId="{3EA38656-58A3-4682-8BF2-440E1E7987FA}" srcOrd="0" destOrd="0" parTransId="{D6E39110-2194-4BDB-B6A8-E5D485E9EC2D}" sibTransId="{6D9CCA3F-46CF-4136-88DA-76B1F7298462}"/>
    <dgm:cxn modelId="{1216D6D3-89C2-4CC5-AF0F-85E3A7A6CC9D}" srcId="{3EA38656-58A3-4682-8BF2-440E1E7987FA}" destId="{4DE3630F-FE34-4240-8599-778EFD275171}" srcOrd="0" destOrd="0" parTransId="{573B5301-7E20-499A-AAFD-2F3AC1EF0084}" sibTransId="{103CECAE-B515-443F-B6C3-ACD219E1483C}"/>
    <dgm:cxn modelId="{69BA9DE1-3E83-4506-8AB5-7AA7424FEA2F}" srcId="{3EA38656-58A3-4682-8BF2-440E1E7987FA}" destId="{7D3D468E-BC49-4E3A-809E-95BC8B0329BF}" srcOrd="1" destOrd="0" parTransId="{0CBB597D-A826-4854-AEDC-3BF71924DEA2}" sibTransId="{28CDB419-49AC-4290-A820-FC4285B009BC}"/>
    <dgm:cxn modelId="{41AF30EA-8C31-40AC-A9DC-5077527C40F7}" type="presOf" srcId="{3EA38656-58A3-4682-8BF2-440E1E7987FA}" destId="{FE2EA24A-5D98-45AD-8E80-0CB0F9B9EAC1}" srcOrd="0" destOrd="0" presId="urn:microsoft.com/office/officeart/2005/8/layout/hList3"/>
    <dgm:cxn modelId="{CA75B1FA-B561-4C8A-A071-CD31CAF27DA6}" type="presOf" srcId="{F0977F2A-978F-45AA-A3F7-5BF6118B1C85}" destId="{14D1DDC7-5567-4812-A8AD-C5DC3DE8A56E}" srcOrd="0" destOrd="0" presId="urn:microsoft.com/office/officeart/2005/8/layout/hList3"/>
    <dgm:cxn modelId="{FF0AAF99-628A-4DBA-B0A5-10578DCE5731}" type="presParOf" srcId="{14D1DDC7-5567-4812-A8AD-C5DC3DE8A56E}" destId="{FE2EA24A-5D98-45AD-8E80-0CB0F9B9EAC1}" srcOrd="0" destOrd="0" presId="urn:microsoft.com/office/officeart/2005/8/layout/hList3"/>
    <dgm:cxn modelId="{F1C59DD8-5384-4371-B08F-171B87DB35A4}" type="presParOf" srcId="{14D1DDC7-5567-4812-A8AD-C5DC3DE8A56E}" destId="{08B2CA12-D73C-49EA-B259-76EBA56BBD72}" srcOrd="1" destOrd="0" presId="urn:microsoft.com/office/officeart/2005/8/layout/hList3"/>
    <dgm:cxn modelId="{601D361F-C6C0-472B-8E4E-23AB5BFB8EC2}" type="presParOf" srcId="{08B2CA12-D73C-49EA-B259-76EBA56BBD72}" destId="{7568F602-E57D-4190-B4E9-739311F22DDA}" srcOrd="0" destOrd="0" presId="urn:microsoft.com/office/officeart/2005/8/layout/hList3"/>
    <dgm:cxn modelId="{7C146898-F528-4CCB-BB8B-7200347ABE1D}" type="presParOf" srcId="{08B2CA12-D73C-49EA-B259-76EBA56BBD72}" destId="{EB2485FB-5246-4430-98D5-068E4AE64BD3}" srcOrd="1" destOrd="0" presId="urn:microsoft.com/office/officeart/2005/8/layout/hList3"/>
    <dgm:cxn modelId="{7B766BE3-C651-4196-B2DB-C67C42DE4A1D}" type="presParOf" srcId="{14D1DDC7-5567-4812-A8AD-C5DC3DE8A56E}" destId="{6BE281D2-66F1-456B-A393-DD2BEB65360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1AAF1-3614-47B6-8A90-D5E2F6020B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5FC9FBC8-8FD2-4A2E-BC7E-4CA6770D4A7D}">
      <dgm:prSet phldrT="[Text]"/>
      <dgm:spPr/>
      <dgm:t>
        <a:bodyPr/>
        <a:lstStyle/>
        <a:p>
          <a:r>
            <a:rPr lang="en-AU" dirty="0"/>
            <a:t>54</a:t>
          </a:r>
        </a:p>
      </dgm:t>
    </dgm:pt>
    <dgm:pt modelId="{C7F54AFD-A1A6-4E5A-9E3D-664E4A206298}" type="parTrans" cxnId="{5311EE04-4067-4088-B6D1-61D4F42FEF7E}">
      <dgm:prSet/>
      <dgm:spPr/>
      <dgm:t>
        <a:bodyPr/>
        <a:lstStyle/>
        <a:p>
          <a:endParaRPr lang="en-AU"/>
        </a:p>
      </dgm:t>
    </dgm:pt>
    <dgm:pt modelId="{09F6391E-DAB1-45CD-AF1E-94A764622266}" type="sibTrans" cxnId="{5311EE04-4067-4088-B6D1-61D4F42FEF7E}">
      <dgm:prSet/>
      <dgm:spPr/>
      <dgm:t>
        <a:bodyPr/>
        <a:lstStyle/>
        <a:p>
          <a:endParaRPr lang="en-AU"/>
        </a:p>
      </dgm:t>
    </dgm:pt>
    <dgm:pt modelId="{AEFC33D6-77C9-44B4-AC5B-34C91E9948EA}">
      <dgm:prSet phldrT="[Text]"/>
      <dgm:spPr/>
      <dgm:t>
        <a:bodyPr/>
        <a:lstStyle/>
        <a:p>
          <a:r>
            <a:rPr lang="en-AU" dirty="0"/>
            <a:t>Heritage buildings</a:t>
          </a:r>
        </a:p>
      </dgm:t>
    </dgm:pt>
    <dgm:pt modelId="{84D4F2DD-A5D9-4F37-B8A0-973B4B373B3E}" type="parTrans" cxnId="{A3037133-0904-490E-9A1E-D16C84457499}">
      <dgm:prSet/>
      <dgm:spPr/>
      <dgm:t>
        <a:bodyPr/>
        <a:lstStyle/>
        <a:p>
          <a:endParaRPr lang="en-AU"/>
        </a:p>
      </dgm:t>
    </dgm:pt>
    <dgm:pt modelId="{C74B2B60-2B03-479F-81E8-930E5F764CA4}" type="sibTrans" cxnId="{A3037133-0904-490E-9A1E-D16C84457499}">
      <dgm:prSet/>
      <dgm:spPr/>
      <dgm:t>
        <a:bodyPr/>
        <a:lstStyle/>
        <a:p>
          <a:endParaRPr lang="en-AU"/>
        </a:p>
      </dgm:t>
    </dgm:pt>
    <dgm:pt modelId="{E6437081-EAB9-4B70-B116-B8A22B6F5601}">
      <dgm:prSet phldrT="[Text]"/>
      <dgm:spPr/>
      <dgm:t>
        <a:bodyPr/>
        <a:lstStyle/>
        <a:p>
          <a:r>
            <a:rPr lang="en-AU" dirty="0"/>
            <a:t>229</a:t>
          </a:r>
        </a:p>
      </dgm:t>
    </dgm:pt>
    <dgm:pt modelId="{808C0269-8B48-4511-B0E0-13F4AD677630}" type="parTrans" cxnId="{679E2A40-2B15-48B5-891F-11CA43BB85BE}">
      <dgm:prSet/>
      <dgm:spPr/>
      <dgm:t>
        <a:bodyPr/>
        <a:lstStyle/>
        <a:p>
          <a:endParaRPr lang="en-AU"/>
        </a:p>
      </dgm:t>
    </dgm:pt>
    <dgm:pt modelId="{62B7053A-E33E-4D82-91B1-43CC13182053}" type="sibTrans" cxnId="{679E2A40-2B15-48B5-891F-11CA43BB85BE}">
      <dgm:prSet/>
      <dgm:spPr/>
      <dgm:t>
        <a:bodyPr/>
        <a:lstStyle/>
        <a:p>
          <a:endParaRPr lang="en-AU"/>
        </a:p>
      </dgm:t>
    </dgm:pt>
    <dgm:pt modelId="{1F7B024B-4983-42E0-B81C-8C99B411FA7C}">
      <dgm:prSet phldrT="[Text]"/>
      <dgm:spPr/>
      <dgm:t>
        <a:bodyPr/>
        <a:lstStyle/>
        <a:p>
          <a:r>
            <a:rPr lang="en-AU" dirty="0"/>
            <a:t>Items of rolling stock</a:t>
          </a:r>
        </a:p>
      </dgm:t>
    </dgm:pt>
    <dgm:pt modelId="{B5C266F9-4F5E-40E2-8864-D075A6213D1F}" type="parTrans" cxnId="{30F3D91B-9A00-4E1B-902B-8E81D72CBF84}">
      <dgm:prSet/>
      <dgm:spPr/>
      <dgm:t>
        <a:bodyPr/>
        <a:lstStyle/>
        <a:p>
          <a:endParaRPr lang="en-AU"/>
        </a:p>
      </dgm:t>
    </dgm:pt>
    <dgm:pt modelId="{63DC7E17-D938-4F62-BAC8-2D996B0297E8}" type="sibTrans" cxnId="{30F3D91B-9A00-4E1B-902B-8E81D72CBF84}">
      <dgm:prSet/>
      <dgm:spPr/>
      <dgm:t>
        <a:bodyPr/>
        <a:lstStyle/>
        <a:p>
          <a:endParaRPr lang="en-AU"/>
        </a:p>
      </dgm:t>
    </dgm:pt>
    <dgm:pt modelId="{3ECD0214-B6AE-41C6-BFAE-CC26AF779BB3}">
      <dgm:prSet phldrT="[Text]"/>
      <dgm:spPr/>
      <dgm:t>
        <a:bodyPr/>
        <a:lstStyle/>
        <a:p>
          <a:r>
            <a:rPr lang="en-AU" dirty="0"/>
            <a:t>3,798</a:t>
          </a:r>
        </a:p>
      </dgm:t>
    </dgm:pt>
    <dgm:pt modelId="{CA8FAE3C-C782-4708-B123-98E94918CABA}" type="parTrans" cxnId="{72330B68-4BD6-4DE4-BEB9-80794D09696E}">
      <dgm:prSet/>
      <dgm:spPr/>
      <dgm:t>
        <a:bodyPr/>
        <a:lstStyle/>
        <a:p>
          <a:endParaRPr lang="en-AU"/>
        </a:p>
      </dgm:t>
    </dgm:pt>
    <dgm:pt modelId="{E2B24BEA-B1D7-416C-9CF5-04D509E25878}" type="sibTrans" cxnId="{72330B68-4BD6-4DE4-BEB9-80794D09696E}">
      <dgm:prSet/>
      <dgm:spPr/>
      <dgm:t>
        <a:bodyPr/>
        <a:lstStyle/>
        <a:p>
          <a:endParaRPr lang="en-AU"/>
        </a:p>
      </dgm:t>
    </dgm:pt>
    <dgm:pt modelId="{B619710A-AE59-4094-AF0D-8C25DFD1137B}">
      <dgm:prSet phldrT="[Text]"/>
      <dgm:spPr/>
      <dgm:t>
        <a:bodyPr/>
        <a:lstStyle/>
        <a:p>
          <a:r>
            <a:rPr lang="en-AU" dirty="0"/>
            <a:t>Small movable objects</a:t>
          </a:r>
        </a:p>
      </dgm:t>
    </dgm:pt>
    <dgm:pt modelId="{A7247CBB-45DE-4C10-A4AF-5B428F1DE8E3}" type="parTrans" cxnId="{F098631C-C9CD-4D6D-A374-3C5BDE9F0B56}">
      <dgm:prSet/>
      <dgm:spPr/>
      <dgm:t>
        <a:bodyPr/>
        <a:lstStyle/>
        <a:p>
          <a:endParaRPr lang="en-AU"/>
        </a:p>
      </dgm:t>
    </dgm:pt>
    <dgm:pt modelId="{28758D63-AC8A-44D8-8C73-4CA4B5C708C3}" type="sibTrans" cxnId="{F098631C-C9CD-4D6D-A374-3C5BDE9F0B56}">
      <dgm:prSet/>
      <dgm:spPr/>
      <dgm:t>
        <a:bodyPr/>
        <a:lstStyle/>
        <a:p>
          <a:endParaRPr lang="en-AU"/>
        </a:p>
      </dgm:t>
    </dgm:pt>
    <dgm:pt modelId="{7F9A6748-A5AD-4D7D-8D1A-0BF2AD8D2F47}" type="pres">
      <dgm:prSet presAssocID="{60F1AAF1-3614-47B6-8A90-D5E2F6020B84}" presName="Name0" presStyleCnt="0">
        <dgm:presLayoutVars>
          <dgm:dir/>
          <dgm:animLvl val="lvl"/>
          <dgm:resizeHandles val="exact"/>
        </dgm:presLayoutVars>
      </dgm:prSet>
      <dgm:spPr/>
    </dgm:pt>
    <dgm:pt modelId="{3D1D71DF-3DB6-4F62-89AA-4DC5142651F0}" type="pres">
      <dgm:prSet presAssocID="{5FC9FBC8-8FD2-4A2E-BC7E-4CA6770D4A7D}" presName="linNode" presStyleCnt="0"/>
      <dgm:spPr/>
    </dgm:pt>
    <dgm:pt modelId="{0ECB2926-FCAF-4210-B74D-2C1B3A0273A1}" type="pres">
      <dgm:prSet presAssocID="{5FC9FBC8-8FD2-4A2E-BC7E-4CA6770D4A7D}" presName="parentText" presStyleLbl="node1" presStyleIdx="0" presStyleCnt="3">
        <dgm:presLayoutVars>
          <dgm:chMax val="1"/>
          <dgm:bulletEnabled val="1"/>
        </dgm:presLayoutVars>
      </dgm:prSet>
      <dgm:spPr/>
    </dgm:pt>
    <dgm:pt modelId="{1A252DB3-860C-4945-879D-078F6178D013}" type="pres">
      <dgm:prSet presAssocID="{5FC9FBC8-8FD2-4A2E-BC7E-4CA6770D4A7D}" presName="descendantText" presStyleLbl="alignAccFollowNode1" presStyleIdx="0" presStyleCnt="3">
        <dgm:presLayoutVars>
          <dgm:bulletEnabled val="1"/>
        </dgm:presLayoutVars>
      </dgm:prSet>
      <dgm:spPr/>
    </dgm:pt>
    <dgm:pt modelId="{9FAFF8B8-8881-4E87-9785-6BAF30A56BB1}" type="pres">
      <dgm:prSet presAssocID="{09F6391E-DAB1-45CD-AF1E-94A764622266}" presName="sp" presStyleCnt="0"/>
      <dgm:spPr/>
    </dgm:pt>
    <dgm:pt modelId="{298A3D45-3B6D-40C6-A112-368E24D8D4E2}" type="pres">
      <dgm:prSet presAssocID="{E6437081-EAB9-4B70-B116-B8A22B6F5601}" presName="linNode" presStyleCnt="0"/>
      <dgm:spPr/>
    </dgm:pt>
    <dgm:pt modelId="{365DBB18-8406-4A9C-A83D-495F63E06BE3}" type="pres">
      <dgm:prSet presAssocID="{E6437081-EAB9-4B70-B116-B8A22B6F5601}" presName="parentText" presStyleLbl="node1" presStyleIdx="1" presStyleCnt="3">
        <dgm:presLayoutVars>
          <dgm:chMax val="1"/>
          <dgm:bulletEnabled val="1"/>
        </dgm:presLayoutVars>
      </dgm:prSet>
      <dgm:spPr/>
    </dgm:pt>
    <dgm:pt modelId="{C6B26581-2E81-4A43-9337-1ED5A1BBA028}" type="pres">
      <dgm:prSet presAssocID="{E6437081-EAB9-4B70-B116-B8A22B6F5601}" presName="descendantText" presStyleLbl="alignAccFollowNode1" presStyleIdx="1" presStyleCnt="3">
        <dgm:presLayoutVars>
          <dgm:bulletEnabled val="1"/>
        </dgm:presLayoutVars>
      </dgm:prSet>
      <dgm:spPr/>
    </dgm:pt>
    <dgm:pt modelId="{0C8299CE-21E1-4C7A-94DC-2D4C35B2DCA6}" type="pres">
      <dgm:prSet presAssocID="{62B7053A-E33E-4D82-91B1-43CC13182053}" presName="sp" presStyleCnt="0"/>
      <dgm:spPr/>
    </dgm:pt>
    <dgm:pt modelId="{C92A3A19-2B0B-43BE-BCF6-BF5C62A97A77}" type="pres">
      <dgm:prSet presAssocID="{3ECD0214-B6AE-41C6-BFAE-CC26AF779BB3}" presName="linNode" presStyleCnt="0"/>
      <dgm:spPr/>
    </dgm:pt>
    <dgm:pt modelId="{E4754D04-EECA-4B7C-824B-CE397AE00695}" type="pres">
      <dgm:prSet presAssocID="{3ECD0214-B6AE-41C6-BFAE-CC26AF779BB3}" presName="parentText" presStyleLbl="node1" presStyleIdx="2" presStyleCnt="3">
        <dgm:presLayoutVars>
          <dgm:chMax val="1"/>
          <dgm:bulletEnabled val="1"/>
        </dgm:presLayoutVars>
      </dgm:prSet>
      <dgm:spPr/>
    </dgm:pt>
    <dgm:pt modelId="{1C16F609-8467-46B0-9AA3-F1D9DD168DE2}" type="pres">
      <dgm:prSet presAssocID="{3ECD0214-B6AE-41C6-BFAE-CC26AF779BB3}" presName="descendantText" presStyleLbl="alignAccFollowNode1" presStyleIdx="2" presStyleCnt="3">
        <dgm:presLayoutVars>
          <dgm:bulletEnabled val="1"/>
        </dgm:presLayoutVars>
      </dgm:prSet>
      <dgm:spPr/>
    </dgm:pt>
  </dgm:ptLst>
  <dgm:cxnLst>
    <dgm:cxn modelId="{5311EE04-4067-4088-B6D1-61D4F42FEF7E}" srcId="{60F1AAF1-3614-47B6-8A90-D5E2F6020B84}" destId="{5FC9FBC8-8FD2-4A2E-BC7E-4CA6770D4A7D}" srcOrd="0" destOrd="0" parTransId="{C7F54AFD-A1A6-4E5A-9E3D-664E4A206298}" sibTransId="{09F6391E-DAB1-45CD-AF1E-94A764622266}"/>
    <dgm:cxn modelId="{1A392406-4A50-4730-B6A7-0A70588DBF1D}" type="presOf" srcId="{1F7B024B-4983-42E0-B81C-8C99B411FA7C}" destId="{C6B26581-2E81-4A43-9337-1ED5A1BBA028}" srcOrd="0" destOrd="0" presId="urn:microsoft.com/office/officeart/2005/8/layout/vList5"/>
    <dgm:cxn modelId="{30F3D91B-9A00-4E1B-902B-8E81D72CBF84}" srcId="{E6437081-EAB9-4B70-B116-B8A22B6F5601}" destId="{1F7B024B-4983-42E0-B81C-8C99B411FA7C}" srcOrd="0" destOrd="0" parTransId="{B5C266F9-4F5E-40E2-8864-D075A6213D1F}" sibTransId="{63DC7E17-D938-4F62-BAC8-2D996B0297E8}"/>
    <dgm:cxn modelId="{F098631C-C9CD-4D6D-A374-3C5BDE9F0B56}" srcId="{3ECD0214-B6AE-41C6-BFAE-CC26AF779BB3}" destId="{B619710A-AE59-4094-AF0D-8C25DFD1137B}" srcOrd="0" destOrd="0" parTransId="{A7247CBB-45DE-4C10-A4AF-5B428F1DE8E3}" sibTransId="{28758D63-AC8A-44D8-8C73-4CA4B5C708C3}"/>
    <dgm:cxn modelId="{9DC6941D-E189-4BB4-ACCB-9021ADACD5C1}" type="presOf" srcId="{3ECD0214-B6AE-41C6-BFAE-CC26AF779BB3}" destId="{E4754D04-EECA-4B7C-824B-CE397AE00695}" srcOrd="0" destOrd="0" presId="urn:microsoft.com/office/officeart/2005/8/layout/vList5"/>
    <dgm:cxn modelId="{7B0B3A2E-A94C-40B5-8C2D-3C02EA1974F9}" type="presOf" srcId="{60F1AAF1-3614-47B6-8A90-D5E2F6020B84}" destId="{7F9A6748-A5AD-4D7D-8D1A-0BF2AD8D2F47}" srcOrd="0" destOrd="0" presId="urn:microsoft.com/office/officeart/2005/8/layout/vList5"/>
    <dgm:cxn modelId="{A3037133-0904-490E-9A1E-D16C84457499}" srcId="{5FC9FBC8-8FD2-4A2E-BC7E-4CA6770D4A7D}" destId="{AEFC33D6-77C9-44B4-AC5B-34C91E9948EA}" srcOrd="0" destOrd="0" parTransId="{84D4F2DD-A5D9-4F37-B8A0-973B4B373B3E}" sibTransId="{C74B2B60-2B03-479F-81E8-930E5F764CA4}"/>
    <dgm:cxn modelId="{679E2A40-2B15-48B5-891F-11CA43BB85BE}" srcId="{60F1AAF1-3614-47B6-8A90-D5E2F6020B84}" destId="{E6437081-EAB9-4B70-B116-B8A22B6F5601}" srcOrd="1" destOrd="0" parTransId="{808C0269-8B48-4511-B0E0-13F4AD677630}" sibTransId="{62B7053A-E33E-4D82-91B1-43CC13182053}"/>
    <dgm:cxn modelId="{72330B68-4BD6-4DE4-BEB9-80794D09696E}" srcId="{60F1AAF1-3614-47B6-8A90-D5E2F6020B84}" destId="{3ECD0214-B6AE-41C6-BFAE-CC26AF779BB3}" srcOrd="2" destOrd="0" parTransId="{CA8FAE3C-C782-4708-B123-98E94918CABA}" sibTransId="{E2B24BEA-B1D7-416C-9CF5-04D509E25878}"/>
    <dgm:cxn modelId="{596A4675-8DB4-4E29-A79C-833FAEAEE675}" type="presOf" srcId="{E6437081-EAB9-4B70-B116-B8A22B6F5601}" destId="{365DBB18-8406-4A9C-A83D-495F63E06BE3}" srcOrd="0" destOrd="0" presId="urn:microsoft.com/office/officeart/2005/8/layout/vList5"/>
    <dgm:cxn modelId="{E44A9EA8-97EC-41CF-A353-8D1BB42519AF}" type="presOf" srcId="{5FC9FBC8-8FD2-4A2E-BC7E-4CA6770D4A7D}" destId="{0ECB2926-FCAF-4210-B74D-2C1B3A0273A1}" srcOrd="0" destOrd="0" presId="urn:microsoft.com/office/officeart/2005/8/layout/vList5"/>
    <dgm:cxn modelId="{F97E11F8-6FF6-4EEF-AE82-28545668C835}" type="presOf" srcId="{B619710A-AE59-4094-AF0D-8C25DFD1137B}" destId="{1C16F609-8467-46B0-9AA3-F1D9DD168DE2}" srcOrd="0" destOrd="0" presId="urn:microsoft.com/office/officeart/2005/8/layout/vList5"/>
    <dgm:cxn modelId="{525E82FC-1048-4A93-8B1E-6F13FA4449B1}" type="presOf" srcId="{AEFC33D6-77C9-44B4-AC5B-34C91E9948EA}" destId="{1A252DB3-860C-4945-879D-078F6178D013}" srcOrd="0" destOrd="0" presId="urn:microsoft.com/office/officeart/2005/8/layout/vList5"/>
    <dgm:cxn modelId="{453C954B-2564-4B7A-B826-FF73AD53F561}" type="presParOf" srcId="{7F9A6748-A5AD-4D7D-8D1A-0BF2AD8D2F47}" destId="{3D1D71DF-3DB6-4F62-89AA-4DC5142651F0}" srcOrd="0" destOrd="0" presId="urn:microsoft.com/office/officeart/2005/8/layout/vList5"/>
    <dgm:cxn modelId="{E097745B-1C25-4865-8971-F4EC145FB424}" type="presParOf" srcId="{3D1D71DF-3DB6-4F62-89AA-4DC5142651F0}" destId="{0ECB2926-FCAF-4210-B74D-2C1B3A0273A1}" srcOrd="0" destOrd="0" presId="urn:microsoft.com/office/officeart/2005/8/layout/vList5"/>
    <dgm:cxn modelId="{4A6AA1ED-57AD-4FA9-B1F2-9E3341D8C631}" type="presParOf" srcId="{3D1D71DF-3DB6-4F62-89AA-4DC5142651F0}" destId="{1A252DB3-860C-4945-879D-078F6178D013}" srcOrd="1" destOrd="0" presId="urn:microsoft.com/office/officeart/2005/8/layout/vList5"/>
    <dgm:cxn modelId="{E4DDDC1A-ABEB-4312-893E-6EA9A3CC7EFC}" type="presParOf" srcId="{7F9A6748-A5AD-4D7D-8D1A-0BF2AD8D2F47}" destId="{9FAFF8B8-8881-4E87-9785-6BAF30A56BB1}" srcOrd="1" destOrd="0" presId="urn:microsoft.com/office/officeart/2005/8/layout/vList5"/>
    <dgm:cxn modelId="{8EB6E203-6E83-4D41-BB45-1BDD02EBB79E}" type="presParOf" srcId="{7F9A6748-A5AD-4D7D-8D1A-0BF2AD8D2F47}" destId="{298A3D45-3B6D-40C6-A112-368E24D8D4E2}" srcOrd="2" destOrd="0" presId="urn:microsoft.com/office/officeart/2005/8/layout/vList5"/>
    <dgm:cxn modelId="{B9737DA8-1C55-4F29-8AC6-3065655BAC37}" type="presParOf" srcId="{298A3D45-3B6D-40C6-A112-368E24D8D4E2}" destId="{365DBB18-8406-4A9C-A83D-495F63E06BE3}" srcOrd="0" destOrd="0" presId="urn:microsoft.com/office/officeart/2005/8/layout/vList5"/>
    <dgm:cxn modelId="{D5C81647-72AC-497C-AE71-63589E15DE7F}" type="presParOf" srcId="{298A3D45-3B6D-40C6-A112-368E24D8D4E2}" destId="{C6B26581-2E81-4A43-9337-1ED5A1BBA028}" srcOrd="1" destOrd="0" presId="urn:microsoft.com/office/officeart/2005/8/layout/vList5"/>
    <dgm:cxn modelId="{0BCA5897-162F-4479-B0A5-EDFBAB6A00EE}" type="presParOf" srcId="{7F9A6748-A5AD-4D7D-8D1A-0BF2AD8D2F47}" destId="{0C8299CE-21E1-4C7A-94DC-2D4C35B2DCA6}" srcOrd="3" destOrd="0" presId="urn:microsoft.com/office/officeart/2005/8/layout/vList5"/>
    <dgm:cxn modelId="{E7D8DA83-0B3F-48CC-9823-F5CCBC7185F9}" type="presParOf" srcId="{7F9A6748-A5AD-4D7D-8D1A-0BF2AD8D2F47}" destId="{C92A3A19-2B0B-43BE-BCF6-BF5C62A97A77}" srcOrd="4" destOrd="0" presId="urn:microsoft.com/office/officeart/2005/8/layout/vList5"/>
    <dgm:cxn modelId="{F671BA3A-7893-40D2-B02B-40D68B698B6A}" type="presParOf" srcId="{C92A3A19-2B0B-43BE-BCF6-BF5C62A97A77}" destId="{E4754D04-EECA-4B7C-824B-CE397AE00695}" srcOrd="0" destOrd="0" presId="urn:microsoft.com/office/officeart/2005/8/layout/vList5"/>
    <dgm:cxn modelId="{DCE63DCB-C82A-4920-A954-74380C551DEA}" type="presParOf" srcId="{C92A3A19-2B0B-43BE-BCF6-BF5C62A97A77}" destId="{1C16F609-8467-46B0-9AA3-F1D9DD168D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F6D6CD-B307-4119-9364-846068398F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85E2F810-7707-4B9D-AC15-157EEEB821CD}">
      <dgm:prSet phldrT="[Text]"/>
      <dgm:spPr/>
      <dgm:t>
        <a:bodyPr/>
        <a:lstStyle/>
        <a:p>
          <a:r>
            <a:rPr lang="en-AU" dirty="0"/>
            <a:t>THNSW</a:t>
          </a:r>
        </a:p>
      </dgm:t>
    </dgm:pt>
    <dgm:pt modelId="{FA39A406-F7C9-4034-9567-704E2991491B}" type="parTrans" cxnId="{383AF457-40FB-4FA8-9DB0-946CC168B91F}">
      <dgm:prSet/>
      <dgm:spPr/>
      <dgm:t>
        <a:bodyPr/>
        <a:lstStyle/>
        <a:p>
          <a:endParaRPr lang="en-AU"/>
        </a:p>
      </dgm:t>
    </dgm:pt>
    <dgm:pt modelId="{00A4778A-C053-44B8-A6AB-7737E04BFB7B}" type="sibTrans" cxnId="{383AF457-40FB-4FA8-9DB0-946CC168B91F}">
      <dgm:prSet/>
      <dgm:spPr/>
      <dgm:t>
        <a:bodyPr/>
        <a:lstStyle/>
        <a:p>
          <a:endParaRPr lang="en-AU"/>
        </a:p>
      </dgm:t>
    </dgm:pt>
    <dgm:pt modelId="{F3F1D7DA-0618-45CB-8145-BCD7A9569F43}">
      <dgm:prSet phldrT="[Text]"/>
      <dgm:spPr/>
      <dgm:t>
        <a:bodyPr/>
        <a:lstStyle/>
        <a:p>
          <a:r>
            <a:rPr lang="en-AU" dirty="0"/>
            <a:t>Work with the sector to prepare funding submissions</a:t>
          </a:r>
        </a:p>
      </dgm:t>
    </dgm:pt>
    <dgm:pt modelId="{828BBF9D-FE24-4F5E-AC5C-EE4BD87FC2F4}" type="parTrans" cxnId="{3EF2BC14-5407-4AE1-84A0-0B2020C12183}">
      <dgm:prSet/>
      <dgm:spPr/>
      <dgm:t>
        <a:bodyPr/>
        <a:lstStyle/>
        <a:p>
          <a:endParaRPr lang="en-AU"/>
        </a:p>
      </dgm:t>
    </dgm:pt>
    <dgm:pt modelId="{455CB81E-ABF0-4422-A41D-F8BC1733F05A}" type="sibTrans" cxnId="{3EF2BC14-5407-4AE1-84A0-0B2020C12183}">
      <dgm:prSet/>
      <dgm:spPr/>
      <dgm:t>
        <a:bodyPr/>
        <a:lstStyle/>
        <a:p>
          <a:endParaRPr lang="en-AU"/>
        </a:p>
      </dgm:t>
    </dgm:pt>
    <dgm:pt modelId="{1D9CF3DD-1DFA-4346-8404-193031877AF2}">
      <dgm:prSet phldrT="[Text]"/>
      <dgm:spPr/>
      <dgm:t>
        <a:bodyPr/>
        <a:lstStyle/>
        <a:p>
          <a:r>
            <a:rPr lang="en-AU" dirty="0"/>
            <a:t>Work with the sector to prepare loan/custody applications</a:t>
          </a:r>
        </a:p>
      </dgm:t>
    </dgm:pt>
    <dgm:pt modelId="{23FEC544-32E6-4A8E-B829-A9DD255720DB}" type="parTrans" cxnId="{49CD09DC-965A-449F-8C5C-E669918B7A41}">
      <dgm:prSet/>
      <dgm:spPr/>
      <dgm:t>
        <a:bodyPr/>
        <a:lstStyle/>
        <a:p>
          <a:endParaRPr lang="en-AU"/>
        </a:p>
      </dgm:t>
    </dgm:pt>
    <dgm:pt modelId="{EA160891-D28E-4069-980E-6483F8890635}" type="sibTrans" cxnId="{49CD09DC-965A-449F-8C5C-E669918B7A41}">
      <dgm:prSet/>
      <dgm:spPr/>
      <dgm:t>
        <a:bodyPr/>
        <a:lstStyle/>
        <a:p>
          <a:endParaRPr lang="en-AU"/>
        </a:p>
      </dgm:t>
    </dgm:pt>
    <dgm:pt modelId="{B4622F1E-3107-44B3-A827-CFA803D468AF}">
      <dgm:prSet phldrT="[Text]"/>
      <dgm:spPr/>
      <dgm:t>
        <a:bodyPr/>
        <a:lstStyle/>
        <a:p>
          <a:r>
            <a:rPr lang="en-AU" dirty="0"/>
            <a:t>IFAP</a:t>
          </a:r>
        </a:p>
      </dgm:t>
    </dgm:pt>
    <dgm:pt modelId="{B6D80321-E051-4202-8151-6B0EFD883EDA}" type="parTrans" cxnId="{28659824-73B9-4DD3-A626-13AFAEE0015C}">
      <dgm:prSet/>
      <dgm:spPr/>
      <dgm:t>
        <a:bodyPr/>
        <a:lstStyle/>
        <a:p>
          <a:endParaRPr lang="en-AU"/>
        </a:p>
      </dgm:t>
    </dgm:pt>
    <dgm:pt modelId="{C5B24001-ECDF-4913-B581-C67957C15799}" type="sibTrans" cxnId="{28659824-73B9-4DD3-A626-13AFAEE0015C}">
      <dgm:prSet/>
      <dgm:spPr/>
      <dgm:t>
        <a:bodyPr/>
        <a:lstStyle/>
        <a:p>
          <a:endParaRPr lang="en-AU"/>
        </a:p>
      </dgm:t>
    </dgm:pt>
    <dgm:pt modelId="{A7B71CE7-D4C2-411A-928B-0DFC4A1EBE59}">
      <dgm:prSet phldrT="[Text]"/>
      <dgm:spPr/>
      <dgm:t>
        <a:bodyPr/>
        <a:lstStyle/>
        <a:p>
          <a:r>
            <a:rPr lang="en-AU" dirty="0"/>
            <a:t>Consider and approve funding, taking into account heritage outcomes, funding available and value for money</a:t>
          </a:r>
        </a:p>
      </dgm:t>
    </dgm:pt>
    <dgm:pt modelId="{C0BDC634-63EB-409E-9777-CC147A646D90}" type="parTrans" cxnId="{6DB7984F-B693-4679-BCEB-2031B81DEF8E}">
      <dgm:prSet/>
      <dgm:spPr/>
      <dgm:t>
        <a:bodyPr/>
        <a:lstStyle/>
        <a:p>
          <a:endParaRPr lang="en-AU"/>
        </a:p>
      </dgm:t>
    </dgm:pt>
    <dgm:pt modelId="{E04C94CF-4E81-4422-B582-EE2BB601070E}" type="sibTrans" cxnId="{6DB7984F-B693-4679-BCEB-2031B81DEF8E}">
      <dgm:prSet/>
      <dgm:spPr/>
      <dgm:t>
        <a:bodyPr/>
        <a:lstStyle/>
        <a:p>
          <a:endParaRPr lang="en-AU"/>
        </a:p>
      </dgm:t>
    </dgm:pt>
    <dgm:pt modelId="{0B4495B7-B4C4-4B57-8D9B-69543CEBCDE7}">
      <dgm:prSet phldrT="[Text]"/>
      <dgm:spPr/>
      <dgm:t>
        <a:bodyPr/>
        <a:lstStyle/>
        <a:p>
          <a:r>
            <a:rPr lang="en-AU" dirty="0"/>
            <a:t>Consider and approve loan/custody applications</a:t>
          </a:r>
        </a:p>
      </dgm:t>
    </dgm:pt>
    <dgm:pt modelId="{F9A166C5-158F-4870-B825-B5EC4C7DE399}" type="parTrans" cxnId="{47C04439-68FB-4E02-8CF7-E59232C13061}">
      <dgm:prSet/>
      <dgm:spPr/>
      <dgm:t>
        <a:bodyPr/>
        <a:lstStyle/>
        <a:p>
          <a:endParaRPr lang="en-AU"/>
        </a:p>
      </dgm:t>
    </dgm:pt>
    <dgm:pt modelId="{193F3F37-FD72-40B3-872F-8C5E24F77507}" type="sibTrans" cxnId="{47C04439-68FB-4E02-8CF7-E59232C13061}">
      <dgm:prSet/>
      <dgm:spPr/>
      <dgm:t>
        <a:bodyPr/>
        <a:lstStyle/>
        <a:p>
          <a:endParaRPr lang="en-AU"/>
        </a:p>
      </dgm:t>
    </dgm:pt>
    <dgm:pt modelId="{D838A72F-E296-4FBF-8503-32571BEBDF9D}">
      <dgm:prSet phldrT="[Text]"/>
      <dgm:spPr/>
      <dgm:t>
        <a:bodyPr/>
        <a:lstStyle/>
        <a:p>
          <a:r>
            <a:rPr lang="en-AU" dirty="0"/>
            <a:t>Provide support to the sector in delivering funding projects </a:t>
          </a:r>
        </a:p>
      </dgm:t>
    </dgm:pt>
    <dgm:pt modelId="{9917A1ED-564C-4D73-B80A-95401EE6E6C6}" type="parTrans" cxnId="{A8ACFDB0-98B2-44AC-B209-E6B80A152293}">
      <dgm:prSet/>
      <dgm:spPr/>
      <dgm:t>
        <a:bodyPr/>
        <a:lstStyle/>
        <a:p>
          <a:endParaRPr lang="en-AU"/>
        </a:p>
      </dgm:t>
    </dgm:pt>
    <dgm:pt modelId="{21D04201-EEB4-409B-BE06-D8CA588C23F9}" type="sibTrans" cxnId="{A8ACFDB0-98B2-44AC-B209-E6B80A152293}">
      <dgm:prSet/>
      <dgm:spPr/>
      <dgm:t>
        <a:bodyPr/>
        <a:lstStyle/>
        <a:p>
          <a:endParaRPr lang="en-AU"/>
        </a:p>
      </dgm:t>
    </dgm:pt>
    <dgm:pt modelId="{1343F5ED-FD84-45FF-BF79-6DA09593700D}">
      <dgm:prSet phldrT="[Text]"/>
      <dgm:spPr/>
      <dgm:t>
        <a:bodyPr/>
        <a:lstStyle/>
        <a:p>
          <a:r>
            <a:rPr lang="en-AU" dirty="0"/>
            <a:t>Provide advice to </a:t>
          </a:r>
          <a:r>
            <a:rPr lang="en-AU" dirty="0" err="1"/>
            <a:t>TfNSW</a:t>
          </a:r>
          <a:endParaRPr lang="en-AU" dirty="0"/>
        </a:p>
      </dgm:t>
    </dgm:pt>
    <dgm:pt modelId="{B7977703-D55E-449A-AFB7-613A10DF08AA}" type="parTrans" cxnId="{133EBD03-03A3-4727-B212-FE3818ED85E7}">
      <dgm:prSet/>
      <dgm:spPr/>
      <dgm:t>
        <a:bodyPr/>
        <a:lstStyle/>
        <a:p>
          <a:endParaRPr lang="en-AU"/>
        </a:p>
      </dgm:t>
    </dgm:pt>
    <dgm:pt modelId="{F73EB12F-5ECC-41E6-A2DC-48A968E2701C}" type="sibTrans" cxnId="{133EBD03-03A3-4727-B212-FE3818ED85E7}">
      <dgm:prSet/>
      <dgm:spPr/>
      <dgm:t>
        <a:bodyPr/>
        <a:lstStyle/>
        <a:p>
          <a:endParaRPr lang="en-AU"/>
        </a:p>
      </dgm:t>
    </dgm:pt>
    <dgm:pt modelId="{745FE417-BEDC-41F0-A553-6B0EE0EB7E98}">
      <dgm:prSet phldrT="[Text]"/>
      <dgm:spPr/>
      <dgm:t>
        <a:bodyPr/>
        <a:lstStyle/>
        <a:p>
          <a:r>
            <a:rPr lang="en-AU" dirty="0"/>
            <a:t>Enact IFAP decisions</a:t>
          </a:r>
        </a:p>
      </dgm:t>
    </dgm:pt>
    <dgm:pt modelId="{67009159-EB65-41BD-870C-4F622654E6FE}" type="parTrans" cxnId="{2BE66013-BCB5-456A-BC1D-D9C4AB0926F1}">
      <dgm:prSet/>
      <dgm:spPr/>
      <dgm:t>
        <a:bodyPr/>
        <a:lstStyle/>
        <a:p>
          <a:endParaRPr lang="en-AU"/>
        </a:p>
      </dgm:t>
    </dgm:pt>
    <dgm:pt modelId="{B05F404E-2562-48C7-A004-FCE01C494C22}" type="sibTrans" cxnId="{2BE66013-BCB5-456A-BC1D-D9C4AB0926F1}">
      <dgm:prSet/>
      <dgm:spPr/>
      <dgm:t>
        <a:bodyPr/>
        <a:lstStyle/>
        <a:p>
          <a:endParaRPr lang="en-AU"/>
        </a:p>
      </dgm:t>
    </dgm:pt>
    <dgm:pt modelId="{FA4D34C1-60A1-4BAD-BBE9-7C5D4BA01F0F}">
      <dgm:prSet phldrT="[Text]"/>
      <dgm:spPr/>
      <dgm:t>
        <a:bodyPr/>
        <a:lstStyle/>
        <a:p>
          <a:r>
            <a:rPr lang="en-AU" dirty="0"/>
            <a:t>Consider grants applications and determine S3 grants recipients</a:t>
          </a:r>
        </a:p>
      </dgm:t>
    </dgm:pt>
    <dgm:pt modelId="{456DE013-69AB-444F-AA80-E5933AE51473}" type="parTrans" cxnId="{734C4D02-2E51-4DA4-A21F-AFF59C9317A3}">
      <dgm:prSet/>
      <dgm:spPr/>
    </dgm:pt>
    <dgm:pt modelId="{2F5C4D03-2031-4278-BF73-3990E974650C}" type="sibTrans" cxnId="{734C4D02-2E51-4DA4-A21F-AFF59C9317A3}">
      <dgm:prSet/>
      <dgm:spPr/>
    </dgm:pt>
    <dgm:pt modelId="{83B45826-888E-41AB-8789-28A92B8A9994}" type="pres">
      <dgm:prSet presAssocID="{17F6D6CD-B307-4119-9364-846068398FBD}" presName="Name0" presStyleCnt="0">
        <dgm:presLayoutVars>
          <dgm:dir/>
          <dgm:animLvl val="lvl"/>
          <dgm:resizeHandles val="exact"/>
        </dgm:presLayoutVars>
      </dgm:prSet>
      <dgm:spPr/>
    </dgm:pt>
    <dgm:pt modelId="{29DA962C-4C67-44AC-B115-A78AF020BE9D}" type="pres">
      <dgm:prSet presAssocID="{85E2F810-7707-4B9D-AC15-157EEEB821CD}" presName="composite" presStyleCnt="0"/>
      <dgm:spPr/>
    </dgm:pt>
    <dgm:pt modelId="{3461A754-B1C5-483A-9E55-C8BD3E4E2180}" type="pres">
      <dgm:prSet presAssocID="{85E2F810-7707-4B9D-AC15-157EEEB821CD}" presName="parTx" presStyleLbl="alignNode1" presStyleIdx="0" presStyleCnt="2">
        <dgm:presLayoutVars>
          <dgm:chMax val="0"/>
          <dgm:chPref val="0"/>
          <dgm:bulletEnabled val="1"/>
        </dgm:presLayoutVars>
      </dgm:prSet>
      <dgm:spPr/>
    </dgm:pt>
    <dgm:pt modelId="{E8381783-5045-43C4-B7A1-13A98A8B5AAF}" type="pres">
      <dgm:prSet presAssocID="{85E2F810-7707-4B9D-AC15-157EEEB821CD}" presName="desTx" presStyleLbl="alignAccFollowNode1" presStyleIdx="0" presStyleCnt="2">
        <dgm:presLayoutVars>
          <dgm:bulletEnabled val="1"/>
        </dgm:presLayoutVars>
      </dgm:prSet>
      <dgm:spPr/>
    </dgm:pt>
    <dgm:pt modelId="{F8501311-1EEC-4680-AF2B-D52E56B02260}" type="pres">
      <dgm:prSet presAssocID="{00A4778A-C053-44B8-A6AB-7737E04BFB7B}" presName="space" presStyleCnt="0"/>
      <dgm:spPr/>
    </dgm:pt>
    <dgm:pt modelId="{83AB0019-C83A-485F-94F5-346C0352CB94}" type="pres">
      <dgm:prSet presAssocID="{B4622F1E-3107-44B3-A827-CFA803D468AF}" presName="composite" presStyleCnt="0"/>
      <dgm:spPr/>
    </dgm:pt>
    <dgm:pt modelId="{5380A9CC-CB04-4339-A135-442C07351668}" type="pres">
      <dgm:prSet presAssocID="{B4622F1E-3107-44B3-A827-CFA803D468AF}" presName="parTx" presStyleLbl="alignNode1" presStyleIdx="1" presStyleCnt="2">
        <dgm:presLayoutVars>
          <dgm:chMax val="0"/>
          <dgm:chPref val="0"/>
          <dgm:bulletEnabled val="1"/>
        </dgm:presLayoutVars>
      </dgm:prSet>
      <dgm:spPr/>
    </dgm:pt>
    <dgm:pt modelId="{256623CE-A247-4288-A65A-A10DB0AFE4B3}" type="pres">
      <dgm:prSet presAssocID="{B4622F1E-3107-44B3-A827-CFA803D468AF}" presName="desTx" presStyleLbl="alignAccFollowNode1" presStyleIdx="1" presStyleCnt="2">
        <dgm:presLayoutVars>
          <dgm:bulletEnabled val="1"/>
        </dgm:presLayoutVars>
      </dgm:prSet>
      <dgm:spPr/>
    </dgm:pt>
  </dgm:ptLst>
  <dgm:cxnLst>
    <dgm:cxn modelId="{734C4D02-2E51-4DA4-A21F-AFF59C9317A3}" srcId="{B4622F1E-3107-44B3-A827-CFA803D468AF}" destId="{FA4D34C1-60A1-4BAD-BBE9-7C5D4BA01F0F}" srcOrd="3" destOrd="0" parTransId="{456DE013-69AB-444F-AA80-E5933AE51473}" sibTransId="{2F5C4D03-2031-4278-BF73-3990E974650C}"/>
    <dgm:cxn modelId="{0EE5EE02-B297-41F7-9C9C-BC8748532306}" type="presOf" srcId="{745FE417-BEDC-41F0-A553-6B0EE0EB7E98}" destId="{E8381783-5045-43C4-B7A1-13A98A8B5AAF}" srcOrd="0" destOrd="3" presId="urn:microsoft.com/office/officeart/2005/8/layout/hList1"/>
    <dgm:cxn modelId="{133EBD03-03A3-4727-B212-FE3818ED85E7}" srcId="{B4622F1E-3107-44B3-A827-CFA803D468AF}" destId="{1343F5ED-FD84-45FF-BF79-6DA09593700D}" srcOrd="2" destOrd="0" parTransId="{B7977703-D55E-449A-AFB7-613A10DF08AA}" sibTransId="{F73EB12F-5ECC-41E6-A2DC-48A968E2701C}"/>
    <dgm:cxn modelId="{2BE66013-BCB5-456A-BC1D-D9C4AB0926F1}" srcId="{85E2F810-7707-4B9D-AC15-157EEEB821CD}" destId="{745FE417-BEDC-41F0-A553-6B0EE0EB7E98}" srcOrd="3" destOrd="0" parTransId="{67009159-EB65-41BD-870C-4F622654E6FE}" sibTransId="{B05F404E-2562-48C7-A004-FCE01C494C22}"/>
    <dgm:cxn modelId="{3EF2BC14-5407-4AE1-84A0-0B2020C12183}" srcId="{85E2F810-7707-4B9D-AC15-157EEEB821CD}" destId="{F3F1D7DA-0618-45CB-8145-BCD7A9569F43}" srcOrd="0" destOrd="0" parTransId="{828BBF9D-FE24-4F5E-AC5C-EE4BD87FC2F4}" sibTransId="{455CB81E-ABF0-4422-A41D-F8BC1733F05A}"/>
    <dgm:cxn modelId="{849CDB1F-3B40-47ED-AB84-5B5AB03A72DD}" type="presOf" srcId="{F3F1D7DA-0618-45CB-8145-BCD7A9569F43}" destId="{E8381783-5045-43C4-B7A1-13A98A8B5AAF}" srcOrd="0" destOrd="0" presId="urn:microsoft.com/office/officeart/2005/8/layout/hList1"/>
    <dgm:cxn modelId="{28659824-73B9-4DD3-A626-13AFAEE0015C}" srcId="{17F6D6CD-B307-4119-9364-846068398FBD}" destId="{B4622F1E-3107-44B3-A827-CFA803D468AF}" srcOrd="1" destOrd="0" parTransId="{B6D80321-E051-4202-8151-6B0EFD883EDA}" sibTransId="{C5B24001-ECDF-4913-B581-C67957C15799}"/>
    <dgm:cxn modelId="{47C04439-68FB-4E02-8CF7-E59232C13061}" srcId="{B4622F1E-3107-44B3-A827-CFA803D468AF}" destId="{0B4495B7-B4C4-4B57-8D9B-69543CEBCDE7}" srcOrd="1" destOrd="0" parTransId="{F9A166C5-158F-4870-B825-B5EC4C7DE399}" sibTransId="{193F3F37-FD72-40B3-872F-8C5E24F77507}"/>
    <dgm:cxn modelId="{44563F3A-AA7F-4165-87D0-B6E778E6DA2C}" type="presOf" srcId="{FA4D34C1-60A1-4BAD-BBE9-7C5D4BA01F0F}" destId="{256623CE-A247-4288-A65A-A10DB0AFE4B3}" srcOrd="0" destOrd="3" presId="urn:microsoft.com/office/officeart/2005/8/layout/hList1"/>
    <dgm:cxn modelId="{6CA00D5D-8A6E-4CEC-B683-D2DE606B8083}" type="presOf" srcId="{A7B71CE7-D4C2-411A-928B-0DFC4A1EBE59}" destId="{256623CE-A247-4288-A65A-A10DB0AFE4B3}" srcOrd="0" destOrd="0" presId="urn:microsoft.com/office/officeart/2005/8/layout/hList1"/>
    <dgm:cxn modelId="{1A46F062-9569-4278-8927-592D4DAE61BC}" type="presOf" srcId="{D838A72F-E296-4FBF-8503-32571BEBDF9D}" destId="{E8381783-5045-43C4-B7A1-13A98A8B5AAF}" srcOrd="0" destOrd="1" presId="urn:microsoft.com/office/officeart/2005/8/layout/hList1"/>
    <dgm:cxn modelId="{6DB7984F-B693-4679-BCEB-2031B81DEF8E}" srcId="{B4622F1E-3107-44B3-A827-CFA803D468AF}" destId="{A7B71CE7-D4C2-411A-928B-0DFC4A1EBE59}" srcOrd="0" destOrd="0" parTransId="{C0BDC634-63EB-409E-9777-CC147A646D90}" sibTransId="{E04C94CF-4E81-4422-B582-EE2BB601070E}"/>
    <dgm:cxn modelId="{383AF457-40FB-4FA8-9DB0-946CC168B91F}" srcId="{17F6D6CD-B307-4119-9364-846068398FBD}" destId="{85E2F810-7707-4B9D-AC15-157EEEB821CD}" srcOrd="0" destOrd="0" parTransId="{FA39A406-F7C9-4034-9567-704E2991491B}" sibTransId="{00A4778A-C053-44B8-A6AB-7737E04BFB7B}"/>
    <dgm:cxn modelId="{20938883-5BEF-4E58-9699-55B96757E4B1}" type="presOf" srcId="{1D9CF3DD-1DFA-4346-8404-193031877AF2}" destId="{E8381783-5045-43C4-B7A1-13A98A8B5AAF}" srcOrd="0" destOrd="2" presId="urn:microsoft.com/office/officeart/2005/8/layout/hList1"/>
    <dgm:cxn modelId="{0897B297-99ED-403D-A941-C4CFDCC9F127}" type="presOf" srcId="{85E2F810-7707-4B9D-AC15-157EEEB821CD}" destId="{3461A754-B1C5-483A-9E55-C8BD3E4E2180}" srcOrd="0" destOrd="0" presId="urn:microsoft.com/office/officeart/2005/8/layout/hList1"/>
    <dgm:cxn modelId="{07D081A3-B89E-47A2-936D-34596F449061}" type="presOf" srcId="{0B4495B7-B4C4-4B57-8D9B-69543CEBCDE7}" destId="{256623CE-A247-4288-A65A-A10DB0AFE4B3}" srcOrd="0" destOrd="1" presId="urn:microsoft.com/office/officeart/2005/8/layout/hList1"/>
    <dgm:cxn modelId="{A8ACFDB0-98B2-44AC-B209-E6B80A152293}" srcId="{85E2F810-7707-4B9D-AC15-157EEEB821CD}" destId="{D838A72F-E296-4FBF-8503-32571BEBDF9D}" srcOrd="1" destOrd="0" parTransId="{9917A1ED-564C-4D73-B80A-95401EE6E6C6}" sibTransId="{21D04201-EEB4-409B-BE06-D8CA588C23F9}"/>
    <dgm:cxn modelId="{34FC7EB3-1EEF-4B4F-8B2B-1EDEB5DEC2E9}" type="presOf" srcId="{1343F5ED-FD84-45FF-BF79-6DA09593700D}" destId="{256623CE-A247-4288-A65A-A10DB0AFE4B3}" srcOrd="0" destOrd="2" presId="urn:microsoft.com/office/officeart/2005/8/layout/hList1"/>
    <dgm:cxn modelId="{49CD09DC-965A-449F-8C5C-E669918B7A41}" srcId="{85E2F810-7707-4B9D-AC15-157EEEB821CD}" destId="{1D9CF3DD-1DFA-4346-8404-193031877AF2}" srcOrd="2" destOrd="0" parTransId="{23FEC544-32E6-4A8E-B829-A9DD255720DB}" sibTransId="{EA160891-D28E-4069-980E-6483F8890635}"/>
    <dgm:cxn modelId="{8C2736DC-F2AE-4BA8-A80D-7C466899665E}" type="presOf" srcId="{B4622F1E-3107-44B3-A827-CFA803D468AF}" destId="{5380A9CC-CB04-4339-A135-442C07351668}" srcOrd="0" destOrd="0" presId="urn:microsoft.com/office/officeart/2005/8/layout/hList1"/>
    <dgm:cxn modelId="{DC1CDCFC-A7D0-490D-9C45-D82C44A57B45}" type="presOf" srcId="{17F6D6CD-B307-4119-9364-846068398FBD}" destId="{83B45826-888E-41AB-8789-28A92B8A9994}" srcOrd="0" destOrd="0" presId="urn:microsoft.com/office/officeart/2005/8/layout/hList1"/>
    <dgm:cxn modelId="{C9ADEC8B-6A5F-4E58-90D7-A9F8FB4E5F5C}" type="presParOf" srcId="{83B45826-888E-41AB-8789-28A92B8A9994}" destId="{29DA962C-4C67-44AC-B115-A78AF020BE9D}" srcOrd="0" destOrd="0" presId="urn:microsoft.com/office/officeart/2005/8/layout/hList1"/>
    <dgm:cxn modelId="{CF5D824F-F9DC-4FF6-881F-BBC272630D12}" type="presParOf" srcId="{29DA962C-4C67-44AC-B115-A78AF020BE9D}" destId="{3461A754-B1C5-483A-9E55-C8BD3E4E2180}" srcOrd="0" destOrd="0" presId="urn:microsoft.com/office/officeart/2005/8/layout/hList1"/>
    <dgm:cxn modelId="{311337D6-ACFC-46E9-81BC-3C3C99EBE2AF}" type="presParOf" srcId="{29DA962C-4C67-44AC-B115-A78AF020BE9D}" destId="{E8381783-5045-43C4-B7A1-13A98A8B5AAF}" srcOrd="1" destOrd="0" presId="urn:microsoft.com/office/officeart/2005/8/layout/hList1"/>
    <dgm:cxn modelId="{FB42C946-11E4-4A3D-A80F-855E2F75511E}" type="presParOf" srcId="{83B45826-888E-41AB-8789-28A92B8A9994}" destId="{F8501311-1EEC-4680-AF2B-D52E56B02260}" srcOrd="1" destOrd="0" presId="urn:microsoft.com/office/officeart/2005/8/layout/hList1"/>
    <dgm:cxn modelId="{00E622CF-02F2-4953-9C54-5CC20CD087F8}" type="presParOf" srcId="{83B45826-888E-41AB-8789-28A92B8A9994}" destId="{83AB0019-C83A-485F-94F5-346C0352CB94}" srcOrd="2" destOrd="0" presId="urn:microsoft.com/office/officeart/2005/8/layout/hList1"/>
    <dgm:cxn modelId="{DBF56F09-55E3-44EC-AEC3-89CFF9B50181}" type="presParOf" srcId="{83AB0019-C83A-485F-94F5-346C0352CB94}" destId="{5380A9CC-CB04-4339-A135-442C07351668}" srcOrd="0" destOrd="0" presId="urn:microsoft.com/office/officeart/2005/8/layout/hList1"/>
    <dgm:cxn modelId="{DF246E0F-DA02-4D74-8F0D-107AC517C7A4}" type="presParOf" srcId="{83AB0019-C83A-485F-94F5-346C0352CB94}" destId="{256623CE-A247-4288-A65A-A10DB0AFE4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2F5E34-8E21-41EB-B7D9-B555C8636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8262BB5-681F-428E-BADF-6DC2218E841C}">
      <dgm:prSet phldrT="[Text]"/>
      <dgm:spPr/>
      <dgm:t>
        <a:bodyPr/>
        <a:lstStyle/>
        <a:p>
          <a:r>
            <a:rPr lang="en-AU" dirty="0"/>
            <a:t>PURPOSE</a:t>
          </a:r>
        </a:p>
      </dgm:t>
    </dgm:pt>
    <dgm:pt modelId="{89E17626-C831-4F32-8D03-AEA8C61155EF}" type="parTrans" cxnId="{5F8810C0-064B-4A6F-BB05-88ED8D1E8BD5}">
      <dgm:prSet/>
      <dgm:spPr/>
      <dgm:t>
        <a:bodyPr/>
        <a:lstStyle/>
        <a:p>
          <a:endParaRPr lang="en-AU"/>
        </a:p>
      </dgm:t>
    </dgm:pt>
    <dgm:pt modelId="{0CAB66D2-7B9D-40D9-9E01-EC2044D560A1}" type="sibTrans" cxnId="{5F8810C0-064B-4A6F-BB05-88ED8D1E8BD5}">
      <dgm:prSet/>
      <dgm:spPr/>
      <dgm:t>
        <a:bodyPr/>
        <a:lstStyle/>
        <a:p>
          <a:endParaRPr lang="en-AU"/>
        </a:p>
      </dgm:t>
    </dgm:pt>
    <dgm:pt modelId="{59781F06-4EC5-4210-BD05-CFAB135472B3}">
      <dgm:prSet phldrT="[Text]"/>
      <dgm:spPr/>
      <dgm:t>
        <a:bodyPr/>
        <a:lstStyle/>
        <a:p>
          <a:r>
            <a:rPr lang="en-AU" dirty="0"/>
            <a:t>A single system to keep all information about collection items (including historical, maintenance records, capital project documentation)</a:t>
          </a:r>
        </a:p>
      </dgm:t>
    </dgm:pt>
    <dgm:pt modelId="{2094C517-107D-4DED-8FB8-C9B4DA7A0752}" type="parTrans" cxnId="{CB73F1F6-FAF8-4C7B-B795-DD88A6FBDE53}">
      <dgm:prSet/>
      <dgm:spPr/>
      <dgm:t>
        <a:bodyPr/>
        <a:lstStyle/>
        <a:p>
          <a:endParaRPr lang="en-AU"/>
        </a:p>
      </dgm:t>
    </dgm:pt>
    <dgm:pt modelId="{9B2FC39C-00BB-490C-ABF1-0C7024DA5D83}" type="sibTrans" cxnId="{CB73F1F6-FAF8-4C7B-B795-DD88A6FBDE53}">
      <dgm:prSet/>
      <dgm:spPr/>
      <dgm:t>
        <a:bodyPr/>
        <a:lstStyle/>
        <a:p>
          <a:endParaRPr lang="en-AU"/>
        </a:p>
      </dgm:t>
    </dgm:pt>
    <dgm:pt modelId="{685D9F35-B41B-46CB-B1B5-49B579CA6076}">
      <dgm:prSet phldrT="[Text]"/>
      <dgm:spPr/>
      <dgm:t>
        <a:bodyPr/>
        <a:lstStyle/>
        <a:p>
          <a:r>
            <a:rPr lang="en-AU" dirty="0"/>
            <a:t>A tool to help manage regular maintenance and inspection programs</a:t>
          </a:r>
        </a:p>
      </dgm:t>
    </dgm:pt>
    <dgm:pt modelId="{3859A9D5-B638-4EA6-93E0-75212161A45B}" type="parTrans" cxnId="{12C89123-AE68-4D99-97A1-C724BB084221}">
      <dgm:prSet/>
      <dgm:spPr/>
      <dgm:t>
        <a:bodyPr/>
        <a:lstStyle/>
        <a:p>
          <a:endParaRPr lang="en-AU"/>
        </a:p>
      </dgm:t>
    </dgm:pt>
    <dgm:pt modelId="{F5D0EDC6-EEDB-4363-8ABF-29C900A1CCBE}" type="sibTrans" cxnId="{12C89123-AE68-4D99-97A1-C724BB084221}">
      <dgm:prSet/>
      <dgm:spPr/>
      <dgm:t>
        <a:bodyPr/>
        <a:lstStyle/>
        <a:p>
          <a:endParaRPr lang="en-AU"/>
        </a:p>
      </dgm:t>
    </dgm:pt>
    <dgm:pt modelId="{A57E357C-C7F8-470B-8BF6-4607A0C1D7D7}">
      <dgm:prSet phldrT="[Text]"/>
      <dgm:spPr/>
      <dgm:t>
        <a:bodyPr/>
        <a:lstStyle/>
        <a:p>
          <a:r>
            <a:rPr lang="en-AU" dirty="0"/>
            <a:t>A tool to manage location of collection items in stores, on display or on loan</a:t>
          </a:r>
        </a:p>
      </dgm:t>
    </dgm:pt>
    <dgm:pt modelId="{26B416F0-0554-4D00-B2BC-0B0768CC1932}" type="parTrans" cxnId="{E00AF868-3AA1-4FA2-A02A-0D55281AFEBF}">
      <dgm:prSet/>
      <dgm:spPr/>
      <dgm:t>
        <a:bodyPr/>
        <a:lstStyle/>
        <a:p>
          <a:endParaRPr lang="en-AU"/>
        </a:p>
      </dgm:t>
    </dgm:pt>
    <dgm:pt modelId="{7884FDC1-A1E9-441E-8B5B-F29066FF3DC9}" type="sibTrans" cxnId="{E00AF868-3AA1-4FA2-A02A-0D55281AFEBF}">
      <dgm:prSet/>
      <dgm:spPr/>
      <dgm:t>
        <a:bodyPr/>
        <a:lstStyle/>
        <a:p>
          <a:endParaRPr lang="en-AU"/>
        </a:p>
      </dgm:t>
    </dgm:pt>
    <dgm:pt modelId="{65BE9127-E076-4226-8C4D-BCA78986DB80}" type="pres">
      <dgm:prSet presAssocID="{752F5E34-8E21-41EB-B7D9-B555C8636409}" presName="linear" presStyleCnt="0">
        <dgm:presLayoutVars>
          <dgm:animLvl val="lvl"/>
          <dgm:resizeHandles val="exact"/>
        </dgm:presLayoutVars>
      </dgm:prSet>
      <dgm:spPr/>
    </dgm:pt>
    <dgm:pt modelId="{3D420C44-F48F-4CEF-84A6-A3FFEA345FA9}" type="pres">
      <dgm:prSet presAssocID="{D8262BB5-681F-428E-BADF-6DC2218E841C}" presName="parentText" presStyleLbl="node1" presStyleIdx="0" presStyleCnt="1">
        <dgm:presLayoutVars>
          <dgm:chMax val="0"/>
          <dgm:bulletEnabled val="1"/>
        </dgm:presLayoutVars>
      </dgm:prSet>
      <dgm:spPr/>
    </dgm:pt>
    <dgm:pt modelId="{1B9D423D-359E-4112-9413-47FCF3D8BFE2}" type="pres">
      <dgm:prSet presAssocID="{D8262BB5-681F-428E-BADF-6DC2218E841C}" presName="childText" presStyleLbl="revTx" presStyleIdx="0" presStyleCnt="1">
        <dgm:presLayoutVars>
          <dgm:bulletEnabled val="1"/>
        </dgm:presLayoutVars>
      </dgm:prSet>
      <dgm:spPr/>
    </dgm:pt>
  </dgm:ptLst>
  <dgm:cxnLst>
    <dgm:cxn modelId="{12C89123-AE68-4D99-97A1-C724BB084221}" srcId="{D8262BB5-681F-428E-BADF-6DC2218E841C}" destId="{685D9F35-B41B-46CB-B1B5-49B579CA6076}" srcOrd="1" destOrd="0" parTransId="{3859A9D5-B638-4EA6-93E0-75212161A45B}" sibTransId="{F5D0EDC6-EEDB-4363-8ABF-29C900A1CCBE}"/>
    <dgm:cxn modelId="{B2945F2B-E7EF-49EA-A40F-38E6ADEC8C61}" type="presOf" srcId="{752F5E34-8E21-41EB-B7D9-B555C8636409}" destId="{65BE9127-E076-4226-8C4D-BCA78986DB80}" srcOrd="0" destOrd="0" presId="urn:microsoft.com/office/officeart/2005/8/layout/vList2"/>
    <dgm:cxn modelId="{9A08AA32-97BE-4232-8CBF-1FA02E791413}" type="presOf" srcId="{59781F06-4EC5-4210-BD05-CFAB135472B3}" destId="{1B9D423D-359E-4112-9413-47FCF3D8BFE2}" srcOrd="0" destOrd="0" presId="urn:microsoft.com/office/officeart/2005/8/layout/vList2"/>
    <dgm:cxn modelId="{99C53133-9DCA-4FD0-B8C4-1F61411EDB9F}" type="presOf" srcId="{D8262BB5-681F-428E-BADF-6DC2218E841C}" destId="{3D420C44-F48F-4CEF-84A6-A3FFEA345FA9}" srcOrd="0" destOrd="0" presId="urn:microsoft.com/office/officeart/2005/8/layout/vList2"/>
    <dgm:cxn modelId="{E00AF868-3AA1-4FA2-A02A-0D55281AFEBF}" srcId="{D8262BB5-681F-428E-BADF-6DC2218E841C}" destId="{A57E357C-C7F8-470B-8BF6-4607A0C1D7D7}" srcOrd="2" destOrd="0" parTransId="{26B416F0-0554-4D00-B2BC-0B0768CC1932}" sibTransId="{7884FDC1-A1E9-441E-8B5B-F29066FF3DC9}"/>
    <dgm:cxn modelId="{9ADF2786-B94C-48E1-8A6A-1B4589B0F646}" type="presOf" srcId="{685D9F35-B41B-46CB-B1B5-49B579CA6076}" destId="{1B9D423D-359E-4112-9413-47FCF3D8BFE2}" srcOrd="0" destOrd="1" presId="urn:microsoft.com/office/officeart/2005/8/layout/vList2"/>
    <dgm:cxn modelId="{5F8810C0-064B-4A6F-BB05-88ED8D1E8BD5}" srcId="{752F5E34-8E21-41EB-B7D9-B555C8636409}" destId="{D8262BB5-681F-428E-BADF-6DC2218E841C}" srcOrd="0" destOrd="0" parTransId="{89E17626-C831-4F32-8D03-AEA8C61155EF}" sibTransId="{0CAB66D2-7B9D-40D9-9E01-EC2044D560A1}"/>
    <dgm:cxn modelId="{CB73F1F6-FAF8-4C7B-B795-DD88A6FBDE53}" srcId="{D8262BB5-681F-428E-BADF-6DC2218E841C}" destId="{59781F06-4EC5-4210-BD05-CFAB135472B3}" srcOrd="0" destOrd="0" parTransId="{2094C517-107D-4DED-8FB8-C9B4DA7A0752}" sibTransId="{9B2FC39C-00BB-490C-ABF1-0C7024DA5D83}"/>
    <dgm:cxn modelId="{906651FC-D0CC-47FD-A89B-91365E640D85}" type="presOf" srcId="{A57E357C-C7F8-470B-8BF6-4607A0C1D7D7}" destId="{1B9D423D-359E-4112-9413-47FCF3D8BFE2}" srcOrd="0" destOrd="2" presId="urn:microsoft.com/office/officeart/2005/8/layout/vList2"/>
    <dgm:cxn modelId="{A6CDC854-B7E1-4288-A993-140F6F4106D3}" type="presParOf" srcId="{65BE9127-E076-4226-8C4D-BCA78986DB80}" destId="{3D420C44-F48F-4CEF-84A6-A3FFEA345FA9}" srcOrd="0" destOrd="0" presId="urn:microsoft.com/office/officeart/2005/8/layout/vList2"/>
    <dgm:cxn modelId="{22BFF928-E34A-41B6-950B-08FEA586ECAB}" type="presParOf" srcId="{65BE9127-E076-4226-8C4D-BCA78986DB80}" destId="{1B9D423D-359E-4112-9413-47FCF3D8BFE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C67411-263E-404F-BB50-436418B8C5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7FE528A7-8FB8-4361-A1B6-0F71A6B30844}">
      <dgm:prSet phldrT="[Text]"/>
      <dgm:spPr/>
      <dgm:t>
        <a:bodyPr/>
        <a:lstStyle/>
        <a:p>
          <a:r>
            <a:rPr lang="en-AU" dirty="0" err="1"/>
            <a:t>EMu</a:t>
          </a:r>
          <a:r>
            <a:rPr lang="en-AU" dirty="0"/>
            <a:t> (Electronic Museum)</a:t>
          </a:r>
        </a:p>
      </dgm:t>
    </dgm:pt>
    <dgm:pt modelId="{938066C7-1A96-446A-B598-D10D3FF0AF6D}" type="parTrans" cxnId="{51F84A72-1119-440A-804B-6B16E1650A54}">
      <dgm:prSet/>
      <dgm:spPr/>
      <dgm:t>
        <a:bodyPr/>
        <a:lstStyle/>
        <a:p>
          <a:endParaRPr lang="en-AU"/>
        </a:p>
      </dgm:t>
    </dgm:pt>
    <dgm:pt modelId="{D628C444-30F5-4712-90F2-96B3E457E81E}" type="sibTrans" cxnId="{51F84A72-1119-440A-804B-6B16E1650A54}">
      <dgm:prSet/>
      <dgm:spPr/>
      <dgm:t>
        <a:bodyPr/>
        <a:lstStyle/>
        <a:p>
          <a:endParaRPr lang="en-AU"/>
        </a:p>
      </dgm:t>
    </dgm:pt>
    <dgm:pt modelId="{732542C6-FE90-4F0C-ADC1-C6F367CFB5BF}">
      <dgm:prSet phldrT="[Text]"/>
      <dgm:spPr/>
      <dgm:t>
        <a:bodyPr/>
        <a:lstStyle/>
        <a:p>
          <a:r>
            <a:rPr lang="en-AU" b="0" dirty="0"/>
            <a:t>Software has been in use for over twenty years and in use by major institutions including the Museum of Victoria, Powerhouse Museum and the Smithsonian – it has been tried and tested</a:t>
          </a:r>
        </a:p>
      </dgm:t>
    </dgm:pt>
    <dgm:pt modelId="{60C69E04-DDE4-48D1-B374-9B655039868D}" type="parTrans" cxnId="{DF4FBFA3-8DF4-4899-84D4-58CFACDEAFF6}">
      <dgm:prSet/>
      <dgm:spPr/>
      <dgm:t>
        <a:bodyPr/>
        <a:lstStyle/>
        <a:p>
          <a:endParaRPr lang="en-AU"/>
        </a:p>
      </dgm:t>
    </dgm:pt>
    <dgm:pt modelId="{5EEE4F9E-5FFB-46DA-A693-73737F1E92F9}" type="sibTrans" cxnId="{DF4FBFA3-8DF4-4899-84D4-58CFACDEAFF6}">
      <dgm:prSet/>
      <dgm:spPr/>
      <dgm:t>
        <a:bodyPr/>
        <a:lstStyle/>
        <a:p>
          <a:endParaRPr lang="en-AU"/>
        </a:p>
      </dgm:t>
    </dgm:pt>
    <dgm:pt modelId="{627DD940-99DB-49EB-80B6-0A8D6C38D5B1}">
      <dgm:prSet phldrT="[Text]"/>
      <dgm:spPr/>
      <dgm:t>
        <a:bodyPr/>
        <a:lstStyle/>
        <a:p>
          <a:r>
            <a:rPr lang="en-AU" b="0" dirty="0"/>
            <a:t>It is based on museum standards </a:t>
          </a:r>
        </a:p>
      </dgm:t>
    </dgm:pt>
    <dgm:pt modelId="{2DA2D410-F7DB-482B-9A96-31A60600F774}" type="parTrans" cxnId="{3DA28847-BF1D-4AE4-B395-81C6C8385C5E}">
      <dgm:prSet/>
      <dgm:spPr/>
      <dgm:t>
        <a:bodyPr/>
        <a:lstStyle/>
        <a:p>
          <a:endParaRPr lang="en-AU"/>
        </a:p>
      </dgm:t>
    </dgm:pt>
    <dgm:pt modelId="{45BC8B97-EB7E-4B7B-A087-ACAADF218986}" type="sibTrans" cxnId="{3DA28847-BF1D-4AE4-B395-81C6C8385C5E}">
      <dgm:prSet/>
      <dgm:spPr/>
      <dgm:t>
        <a:bodyPr/>
        <a:lstStyle/>
        <a:p>
          <a:endParaRPr lang="en-AU"/>
        </a:p>
      </dgm:t>
    </dgm:pt>
    <dgm:pt modelId="{528AC320-17EF-4175-AA34-2EA7768F9E63}">
      <dgm:prSet phldrT="[Text]"/>
      <dgm:spPr/>
      <dgm:t>
        <a:bodyPr/>
        <a:lstStyle/>
        <a:p>
          <a:r>
            <a:rPr lang="en-AU" b="0" dirty="0"/>
            <a:t>It includes modules that help us to track regular programmed maintenance, link data across entries, and include video and images</a:t>
          </a:r>
        </a:p>
      </dgm:t>
    </dgm:pt>
    <dgm:pt modelId="{1A9556E8-E25F-40A3-9C69-DC1F5BFB0111}" type="parTrans" cxnId="{3E40CF00-D73C-4694-9AA5-AF622DD8962B}">
      <dgm:prSet/>
      <dgm:spPr/>
      <dgm:t>
        <a:bodyPr/>
        <a:lstStyle/>
        <a:p>
          <a:endParaRPr lang="en-AU"/>
        </a:p>
      </dgm:t>
    </dgm:pt>
    <dgm:pt modelId="{779D9670-FE72-4A74-B64E-0EDF86A87FA3}" type="sibTrans" cxnId="{3E40CF00-D73C-4694-9AA5-AF622DD8962B}">
      <dgm:prSet/>
      <dgm:spPr/>
      <dgm:t>
        <a:bodyPr/>
        <a:lstStyle/>
        <a:p>
          <a:endParaRPr lang="en-AU"/>
        </a:p>
      </dgm:t>
    </dgm:pt>
    <dgm:pt modelId="{3C57FA7A-92BC-4150-B345-34D6D6D01097}">
      <dgm:prSet phldrT="[Text]"/>
      <dgm:spPr/>
      <dgm:t>
        <a:bodyPr/>
        <a:lstStyle/>
        <a:p>
          <a:r>
            <a:rPr lang="en-AU" b="0" dirty="0"/>
            <a:t>New licences can be purchased for organisations using the THNSW set up</a:t>
          </a:r>
        </a:p>
      </dgm:t>
    </dgm:pt>
    <dgm:pt modelId="{475F723F-CFCA-41FE-91E8-61770476E86C}" type="parTrans" cxnId="{62A6D0E7-D260-4D06-8789-D6A419ECCBB4}">
      <dgm:prSet/>
      <dgm:spPr/>
      <dgm:t>
        <a:bodyPr/>
        <a:lstStyle/>
        <a:p>
          <a:endParaRPr lang="en-AU"/>
        </a:p>
      </dgm:t>
    </dgm:pt>
    <dgm:pt modelId="{E3925C45-F7A0-4F39-904A-F397DB242E81}" type="sibTrans" cxnId="{62A6D0E7-D260-4D06-8789-D6A419ECCBB4}">
      <dgm:prSet/>
      <dgm:spPr/>
      <dgm:t>
        <a:bodyPr/>
        <a:lstStyle/>
        <a:p>
          <a:endParaRPr lang="en-AU"/>
        </a:p>
      </dgm:t>
    </dgm:pt>
    <dgm:pt modelId="{450F0EB5-B8F6-4990-9740-26C34FA8FEB3}">
      <dgm:prSet phldrT="[Text]"/>
      <dgm:spPr/>
      <dgm:t>
        <a:bodyPr/>
        <a:lstStyle/>
        <a:p>
          <a:r>
            <a:rPr lang="en-AU" b="0" dirty="0"/>
            <a:t>Access is restricted and firewalled – each organisation can only see and change their own entries</a:t>
          </a:r>
        </a:p>
      </dgm:t>
    </dgm:pt>
    <dgm:pt modelId="{B84DA002-AB4F-45AD-83C9-1B624F0EC030}" type="parTrans" cxnId="{66F791E2-6ECF-4A7C-AC6B-907FB81AC68D}">
      <dgm:prSet/>
      <dgm:spPr/>
      <dgm:t>
        <a:bodyPr/>
        <a:lstStyle/>
        <a:p>
          <a:endParaRPr lang="en-AU"/>
        </a:p>
      </dgm:t>
    </dgm:pt>
    <dgm:pt modelId="{5B75B4AE-84A5-4F40-BAF7-925E9C53B915}" type="sibTrans" cxnId="{66F791E2-6ECF-4A7C-AC6B-907FB81AC68D}">
      <dgm:prSet/>
      <dgm:spPr/>
      <dgm:t>
        <a:bodyPr/>
        <a:lstStyle/>
        <a:p>
          <a:endParaRPr lang="en-AU"/>
        </a:p>
      </dgm:t>
    </dgm:pt>
    <dgm:pt modelId="{A4AEAF86-E55B-4E55-8C2D-29A5A99AF9DB}">
      <dgm:prSet phldrT="[Text]"/>
      <dgm:spPr/>
      <dgm:t>
        <a:bodyPr/>
        <a:lstStyle/>
        <a:p>
          <a:r>
            <a:rPr lang="en-AU" b="0" dirty="0"/>
            <a:t>It provides a portal for an online catalogue</a:t>
          </a:r>
        </a:p>
      </dgm:t>
    </dgm:pt>
    <dgm:pt modelId="{69A9B0F2-7706-4E87-8971-4826F9BE22D0}" type="parTrans" cxnId="{E6118DC2-36A5-40B5-B064-A932AEC083DE}">
      <dgm:prSet/>
      <dgm:spPr/>
      <dgm:t>
        <a:bodyPr/>
        <a:lstStyle/>
        <a:p>
          <a:endParaRPr lang="en-AU"/>
        </a:p>
      </dgm:t>
    </dgm:pt>
    <dgm:pt modelId="{2991BB94-0570-4900-B99A-CE0AB0C210FF}" type="sibTrans" cxnId="{E6118DC2-36A5-40B5-B064-A932AEC083DE}">
      <dgm:prSet/>
      <dgm:spPr/>
      <dgm:t>
        <a:bodyPr/>
        <a:lstStyle/>
        <a:p>
          <a:endParaRPr lang="en-AU"/>
        </a:p>
      </dgm:t>
    </dgm:pt>
    <dgm:pt modelId="{E1C4B6FE-549C-4D4D-9E61-864C8AFE7EEA}" type="pres">
      <dgm:prSet presAssocID="{7EC67411-263E-404F-BB50-436418B8C5AB}" presName="linear" presStyleCnt="0">
        <dgm:presLayoutVars>
          <dgm:animLvl val="lvl"/>
          <dgm:resizeHandles val="exact"/>
        </dgm:presLayoutVars>
      </dgm:prSet>
      <dgm:spPr/>
    </dgm:pt>
    <dgm:pt modelId="{CF39F3A9-65C8-4C08-8D3E-A642A14711EF}" type="pres">
      <dgm:prSet presAssocID="{7FE528A7-8FB8-4361-A1B6-0F71A6B30844}" presName="parentText" presStyleLbl="node1" presStyleIdx="0" presStyleCnt="1">
        <dgm:presLayoutVars>
          <dgm:chMax val="0"/>
          <dgm:bulletEnabled val="1"/>
        </dgm:presLayoutVars>
      </dgm:prSet>
      <dgm:spPr/>
    </dgm:pt>
    <dgm:pt modelId="{5D86ACA8-04E3-48FC-9545-25770F6E0C86}" type="pres">
      <dgm:prSet presAssocID="{7FE528A7-8FB8-4361-A1B6-0F71A6B30844}" presName="childText" presStyleLbl="revTx" presStyleIdx="0" presStyleCnt="1">
        <dgm:presLayoutVars>
          <dgm:bulletEnabled val="1"/>
        </dgm:presLayoutVars>
      </dgm:prSet>
      <dgm:spPr/>
    </dgm:pt>
  </dgm:ptLst>
  <dgm:cxnLst>
    <dgm:cxn modelId="{3E40CF00-D73C-4694-9AA5-AF622DD8962B}" srcId="{7FE528A7-8FB8-4361-A1B6-0F71A6B30844}" destId="{528AC320-17EF-4175-AA34-2EA7768F9E63}" srcOrd="2" destOrd="0" parTransId="{1A9556E8-E25F-40A3-9C69-DC1F5BFB0111}" sibTransId="{779D9670-FE72-4A74-B64E-0EDF86A87FA3}"/>
    <dgm:cxn modelId="{EFA52908-D1D5-44BE-9D1E-88DB5B37F473}" type="presOf" srcId="{A4AEAF86-E55B-4E55-8C2D-29A5A99AF9DB}" destId="{5D86ACA8-04E3-48FC-9545-25770F6E0C86}" srcOrd="0" destOrd="5" presId="urn:microsoft.com/office/officeart/2005/8/layout/vList2"/>
    <dgm:cxn modelId="{B18E4610-37BB-422F-B373-FAD053795829}" type="presOf" srcId="{7EC67411-263E-404F-BB50-436418B8C5AB}" destId="{E1C4B6FE-549C-4D4D-9E61-864C8AFE7EEA}" srcOrd="0" destOrd="0" presId="urn:microsoft.com/office/officeart/2005/8/layout/vList2"/>
    <dgm:cxn modelId="{F3E9AC35-4EB2-4413-8029-0F193B6C7478}" type="presOf" srcId="{3C57FA7A-92BC-4150-B345-34D6D6D01097}" destId="{5D86ACA8-04E3-48FC-9545-25770F6E0C86}" srcOrd="0" destOrd="3" presId="urn:microsoft.com/office/officeart/2005/8/layout/vList2"/>
    <dgm:cxn modelId="{3DA28847-BF1D-4AE4-B395-81C6C8385C5E}" srcId="{7FE528A7-8FB8-4361-A1B6-0F71A6B30844}" destId="{627DD940-99DB-49EB-80B6-0A8D6C38D5B1}" srcOrd="1" destOrd="0" parTransId="{2DA2D410-F7DB-482B-9A96-31A60600F774}" sibTransId="{45BC8B97-EB7E-4B7B-A087-ACAADF218986}"/>
    <dgm:cxn modelId="{13B7984D-A056-4473-B811-9AACD8AC2348}" type="presOf" srcId="{627DD940-99DB-49EB-80B6-0A8D6C38D5B1}" destId="{5D86ACA8-04E3-48FC-9545-25770F6E0C86}" srcOrd="0" destOrd="1" presId="urn:microsoft.com/office/officeart/2005/8/layout/vList2"/>
    <dgm:cxn modelId="{51F84A72-1119-440A-804B-6B16E1650A54}" srcId="{7EC67411-263E-404F-BB50-436418B8C5AB}" destId="{7FE528A7-8FB8-4361-A1B6-0F71A6B30844}" srcOrd="0" destOrd="0" parTransId="{938066C7-1A96-446A-B598-D10D3FF0AF6D}" sibTransId="{D628C444-30F5-4712-90F2-96B3E457E81E}"/>
    <dgm:cxn modelId="{56436680-0E26-471D-B3E8-C2CC54418367}" type="presOf" srcId="{450F0EB5-B8F6-4990-9740-26C34FA8FEB3}" destId="{5D86ACA8-04E3-48FC-9545-25770F6E0C86}" srcOrd="0" destOrd="4" presId="urn:microsoft.com/office/officeart/2005/8/layout/vList2"/>
    <dgm:cxn modelId="{02F66887-B224-4BC9-94A2-5CE9A2C4F33B}" type="presOf" srcId="{528AC320-17EF-4175-AA34-2EA7768F9E63}" destId="{5D86ACA8-04E3-48FC-9545-25770F6E0C86}" srcOrd="0" destOrd="2" presId="urn:microsoft.com/office/officeart/2005/8/layout/vList2"/>
    <dgm:cxn modelId="{776425A1-FAC1-4C8C-ABFF-E706560CB6CF}" type="presOf" srcId="{732542C6-FE90-4F0C-ADC1-C6F367CFB5BF}" destId="{5D86ACA8-04E3-48FC-9545-25770F6E0C86}" srcOrd="0" destOrd="0" presId="urn:microsoft.com/office/officeart/2005/8/layout/vList2"/>
    <dgm:cxn modelId="{DF4FBFA3-8DF4-4899-84D4-58CFACDEAFF6}" srcId="{7FE528A7-8FB8-4361-A1B6-0F71A6B30844}" destId="{732542C6-FE90-4F0C-ADC1-C6F367CFB5BF}" srcOrd="0" destOrd="0" parTransId="{60C69E04-DDE4-48D1-B374-9B655039868D}" sibTransId="{5EEE4F9E-5FFB-46DA-A693-73737F1E92F9}"/>
    <dgm:cxn modelId="{E6118DC2-36A5-40B5-B064-A932AEC083DE}" srcId="{7FE528A7-8FB8-4361-A1B6-0F71A6B30844}" destId="{A4AEAF86-E55B-4E55-8C2D-29A5A99AF9DB}" srcOrd="5" destOrd="0" parTransId="{69A9B0F2-7706-4E87-8971-4826F9BE22D0}" sibTransId="{2991BB94-0570-4900-B99A-CE0AB0C210FF}"/>
    <dgm:cxn modelId="{66F791E2-6ECF-4A7C-AC6B-907FB81AC68D}" srcId="{7FE528A7-8FB8-4361-A1B6-0F71A6B30844}" destId="{450F0EB5-B8F6-4990-9740-26C34FA8FEB3}" srcOrd="4" destOrd="0" parTransId="{B84DA002-AB4F-45AD-83C9-1B624F0EC030}" sibTransId="{5B75B4AE-84A5-4F40-BAF7-925E9C53B915}"/>
    <dgm:cxn modelId="{55F732E7-50C2-4AA0-9BA1-F4C233BB973E}" type="presOf" srcId="{7FE528A7-8FB8-4361-A1B6-0F71A6B30844}" destId="{CF39F3A9-65C8-4C08-8D3E-A642A14711EF}" srcOrd="0" destOrd="0" presId="urn:microsoft.com/office/officeart/2005/8/layout/vList2"/>
    <dgm:cxn modelId="{62A6D0E7-D260-4D06-8789-D6A419ECCBB4}" srcId="{7FE528A7-8FB8-4361-A1B6-0F71A6B30844}" destId="{3C57FA7A-92BC-4150-B345-34D6D6D01097}" srcOrd="3" destOrd="0" parTransId="{475F723F-CFCA-41FE-91E8-61770476E86C}" sibTransId="{E3925C45-F7A0-4F39-904A-F397DB242E81}"/>
    <dgm:cxn modelId="{609098DB-D5BB-45DA-8E1F-E1B0944306CE}" type="presParOf" srcId="{E1C4B6FE-549C-4D4D-9E61-864C8AFE7EEA}" destId="{CF39F3A9-65C8-4C08-8D3E-A642A14711EF}" srcOrd="0" destOrd="0" presId="urn:microsoft.com/office/officeart/2005/8/layout/vList2"/>
    <dgm:cxn modelId="{483F0D1E-5DA1-43B1-98C2-89C52E56E415}" type="presParOf" srcId="{E1C4B6FE-549C-4D4D-9E61-864C8AFE7EEA}" destId="{5D86ACA8-04E3-48FC-9545-25770F6E0C8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C67411-263E-404F-BB50-436418B8C5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7FE528A7-8FB8-4361-A1B6-0F71A6B30844}">
      <dgm:prSet phldrT="[Text]"/>
      <dgm:spPr/>
      <dgm:t>
        <a:bodyPr/>
        <a:lstStyle/>
        <a:p>
          <a:r>
            <a:rPr lang="en-AU" dirty="0" err="1"/>
            <a:t>IMu</a:t>
          </a:r>
          <a:r>
            <a:rPr lang="en-AU" dirty="0"/>
            <a:t> (Internet Museum)</a:t>
          </a:r>
        </a:p>
      </dgm:t>
    </dgm:pt>
    <dgm:pt modelId="{938066C7-1A96-446A-B598-D10D3FF0AF6D}" type="parTrans" cxnId="{51F84A72-1119-440A-804B-6B16E1650A54}">
      <dgm:prSet/>
      <dgm:spPr/>
      <dgm:t>
        <a:bodyPr/>
        <a:lstStyle/>
        <a:p>
          <a:endParaRPr lang="en-AU"/>
        </a:p>
      </dgm:t>
    </dgm:pt>
    <dgm:pt modelId="{D628C444-30F5-4712-90F2-96B3E457E81E}" type="sibTrans" cxnId="{51F84A72-1119-440A-804B-6B16E1650A54}">
      <dgm:prSet/>
      <dgm:spPr/>
      <dgm:t>
        <a:bodyPr/>
        <a:lstStyle/>
        <a:p>
          <a:endParaRPr lang="en-AU"/>
        </a:p>
      </dgm:t>
    </dgm:pt>
    <dgm:pt modelId="{732542C6-FE90-4F0C-ADC1-C6F367CFB5BF}">
      <dgm:prSet phldrT="[Text]"/>
      <dgm:spPr/>
      <dgm:t>
        <a:bodyPr/>
        <a:lstStyle/>
        <a:p>
          <a:r>
            <a:rPr lang="en-AU" b="0" dirty="0"/>
            <a:t>The publicly accessible online window into the collection</a:t>
          </a:r>
        </a:p>
      </dgm:t>
    </dgm:pt>
    <dgm:pt modelId="{60C69E04-DDE4-48D1-B374-9B655039868D}" type="parTrans" cxnId="{DF4FBFA3-8DF4-4899-84D4-58CFACDEAFF6}">
      <dgm:prSet/>
      <dgm:spPr/>
      <dgm:t>
        <a:bodyPr/>
        <a:lstStyle/>
        <a:p>
          <a:endParaRPr lang="en-AU"/>
        </a:p>
      </dgm:t>
    </dgm:pt>
    <dgm:pt modelId="{5EEE4F9E-5FFB-46DA-A693-73737F1E92F9}" type="sibTrans" cxnId="{DF4FBFA3-8DF4-4899-84D4-58CFACDEAFF6}">
      <dgm:prSet/>
      <dgm:spPr/>
      <dgm:t>
        <a:bodyPr/>
        <a:lstStyle/>
        <a:p>
          <a:endParaRPr lang="en-AU"/>
        </a:p>
      </dgm:t>
    </dgm:pt>
    <dgm:pt modelId="{9530CCA5-5973-4792-975E-C61D1708457C}">
      <dgm:prSet phldrT="[Text]"/>
      <dgm:spPr/>
      <dgm:t>
        <a:bodyPr/>
        <a:lstStyle/>
        <a:p>
          <a:r>
            <a:rPr lang="en-AU" b="0" dirty="0"/>
            <a:t> Allows a search to be carried out on THNSW’s website for collection objects</a:t>
          </a:r>
        </a:p>
      </dgm:t>
    </dgm:pt>
    <dgm:pt modelId="{6A502BB1-35A3-41C9-BC33-C2FAA305B240}" type="parTrans" cxnId="{D72FB055-929E-4BC0-900F-A7AB5040ACAF}">
      <dgm:prSet/>
      <dgm:spPr/>
    </dgm:pt>
    <dgm:pt modelId="{E4ED10A8-EE42-4E05-B742-5B9386003B9E}" type="sibTrans" cxnId="{D72FB055-929E-4BC0-900F-A7AB5040ACAF}">
      <dgm:prSet/>
      <dgm:spPr/>
    </dgm:pt>
    <dgm:pt modelId="{FB4C91B1-0FC9-454D-A4CA-CA629B86D709}">
      <dgm:prSet phldrT="[Text]"/>
      <dgm:spPr/>
      <dgm:t>
        <a:bodyPr/>
        <a:lstStyle/>
        <a:p>
          <a:r>
            <a:rPr lang="en-AU" b="0" dirty="0"/>
            <a:t>Allows museums and heritage organisations to browse collection objects in store and make considered applications for loans</a:t>
          </a:r>
        </a:p>
      </dgm:t>
    </dgm:pt>
    <dgm:pt modelId="{31641CB3-4CAF-4BA6-9DA7-AB45BD613576}" type="parTrans" cxnId="{2CA71906-C709-4C38-8C6E-E867B2B4AAE7}">
      <dgm:prSet/>
      <dgm:spPr/>
    </dgm:pt>
    <dgm:pt modelId="{DFF63B20-2213-4A71-94D1-93928EC61BF5}" type="sibTrans" cxnId="{2CA71906-C709-4C38-8C6E-E867B2B4AAE7}">
      <dgm:prSet/>
      <dgm:spPr/>
    </dgm:pt>
    <dgm:pt modelId="{E1C4B6FE-549C-4D4D-9E61-864C8AFE7EEA}" type="pres">
      <dgm:prSet presAssocID="{7EC67411-263E-404F-BB50-436418B8C5AB}" presName="linear" presStyleCnt="0">
        <dgm:presLayoutVars>
          <dgm:animLvl val="lvl"/>
          <dgm:resizeHandles val="exact"/>
        </dgm:presLayoutVars>
      </dgm:prSet>
      <dgm:spPr/>
    </dgm:pt>
    <dgm:pt modelId="{CF39F3A9-65C8-4C08-8D3E-A642A14711EF}" type="pres">
      <dgm:prSet presAssocID="{7FE528A7-8FB8-4361-A1B6-0F71A6B30844}" presName="parentText" presStyleLbl="node1" presStyleIdx="0" presStyleCnt="1">
        <dgm:presLayoutVars>
          <dgm:chMax val="0"/>
          <dgm:bulletEnabled val="1"/>
        </dgm:presLayoutVars>
      </dgm:prSet>
      <dgm:spPr/>
    </dgm:pt>
    <dgm:pt modelId="{5D86ACA8-04E3-48FC-9545-25770F6E0C86}" type="pres">
      <dgm:prSet presAssocID="{7FE528A7-8FB8-4361-A1B6-0F71A6B30844}" presName="childText" presStyleLbl="revTx" presStyleIdx="0" presStyleCnt="1">
        <dgm:presLayoutVars>
          <dgm:bulletEnabled val="1"/>
        </dgm:presLayoutVars>
      </dgm:prSet>
      <dgm:spPr/>
    </dgm:pt>
  </dgm:ptLst>
  <dgm:cxnLst>
    <dgm:cxn modelId="{2CA71906-C709-4C38-8C6E-E867B2B4AAE7}" srcId="{7FE528A7-8FB8-4361-A1B6-0F71A6B30844}" destId="{FB4C91B1-0FC9-454D-A4CA-CA629B86D709}" srcOrd="2" destOrd="0" parTransId="{31641CB3-4CAF-4BA6-9DA7-AB45BD613576}" sibTransId="{DFF63B20-2213-4A71-94D1-93928EC61BF5}"/>
    <dgm:cxn modelId="{4CDC7F4E-713E-4371-99AC-42C439536DF6}" type="presOf" srcId="{7EC67411-263E-404F-BB50-436418B8C5AB}" destId="{E1C4B6FE-549C-4D4D-9E61-864C8AFE7EEA}" srcOrd="0" destOrd="0" presId="urn:microsoft.com/office/officeart/2005/8/layout/vList2"/>
    <dgm:cxn modelId="{51F84A72-1119-440A-804B-6B16E1650A54}" srcId="{7EC67411-263E-404F-BB50-436418B8C5AB}" destId="{7FE528A7-8FB8-4361-A1B6-0F71A6B30844}" srcOrd="0" destOrd="0" parTransId="{938066C7-1A96-446A-B598-D10D3FF0AF6D}" sibTransId="{D628C444-30F5-4712-90F2-96B3E457E81E}"/>
    <dgm:cxn modelId="{D72FB055-929E-4BC0-900F-A7AB5040ACAF}" srcId="{7FE528A7-8FB8-4361-A1B6-0F71A6B30844}" destId="{9530CCA5-5973-4792-975E-C61D1708457C}" srcOrd="1" destOrd="0" parTransId="{6A502BB1-35A3-41C9-BC33-C2FAA305B240}" sibTransId="{E4ED10A8-EE42-4E05-B742-5B9386003B9E}"/>
    <dgm:cxn modelId="{DF4FBFA3-8DF4-4899-84D4-58CFACDEAFF6}" srcId="{7FE528A7-8FB8-4361-A1B6-0F71A6B30844}" destId="{732542C6-FE90-4F0C-ADC1-C6F367CFB5BF}" srcOrd="0" destOrd="0" parTransId="{60C69E04-DDE4-48D1-B374-9B655039868D}" sibTransId="{5EEE4F9E-5FFB-46DA-A693-73737F1E92F9}"/>
    <dgm:cxn modelId="{66E398A8-D4B8-4322-8631-F21F2D79C1CF}" type="presOf" srcId="{7FE528A7-8FB8-4361-A1B6-0F71A6B30844}" destId="{CF39F3A9-65C8-4C08-8D3E-A642A14711EF}" srcOrd="0" destOrd="0" presId="urn:microsoft.com/office/officeart/2005/8/layout/vList2"/>
    <dgm:cxn modelId="{E3BDA7B8-A22A-44BE-8B9C-26174F540628}" type="presOf" srcId="{FB4C91B1-0FC9-454D-A4CA-CA629B86D709}" destId="{5D86ACA8-04E3-48FC-9545-25770F6E0C86}" srcOrd="0" destOrd="2" presId="urn:microsoft.com/office/officeart/2005/8/layout/vList2"/>
    <dgm:cxn modelId="{58576ECB-65F4-4A96-8B6A-EF0613B842B7}" type="presOf" srcId="{732542C6-FE90-4F0C-ADC1-C6F367CFB5BF}" destId="{5D86ACA8-04E3-48FC-9545-25770F6E0C86}" srcOrd="0" destOrd="0" presId="urn:microsoft.com/office/officeart/2005/8/layout/vList2"/>
    <dgm:cxn modelId="{772E70CE-7858-439C-BD33-E5F591C6F4BA}" type="presOf" srcId="{9530CCA5-5973-4792-975E-C61D1708457C}" destId="{5D86ACA8-04E3-48FC-9545-25770F6E0C86}" srcOrd="0" destOrd="1" presId="urn:microsoft.com/office/officeart/2005/8/layout/vList2"/>
    <dgm:cxn modelId="{D1473D5B-936C-4B5E-B424-6E3AAC1F1C24}" type="presParOf" srcId="{E1C4B6FE-549C-4D4D-9E61-864C8AFE7EEA}" destId="{CF39F3A9-65C8-4C08-8D3E-A642A14711EF}" srcOrd="0" destOrd="0" presId="urn:microsoft.com/office/officeart/2005/8/layout/vList2"/>
    <dgm:cxn modelId="{96325C21-CEF7-4B43-9474-CACC8701C156}" type="presParOf" srcId="{E1C4B6FE-549C-4D4D-9E61-864C8AFE7EEA}" destId="{5D86ACA8-04E3-48FC-9545-25770F6E0C8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06150-17E2-4A49-9DF1-CED5A2C9D879}">
      <dsp:nvSpPr>
        <dsp:cNvPr id="0" name=""/>
        <dsp:cNvSpPr/>
      </dsp:nvSpPr>
      <dsp:spPr>
        <a:xfrm>
          <a:off x="0" y="0"/>
          <a:ext cx="8229600" cy="224242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E848C-D29F-489B-9081-FD0450321D90}">
      <dsp:nvSpPr>
        <dsp:cNvPr id="0" name=""/>
        <dsp:cNvSpPr/>
      </dsp:nvSpPr>
      <dsp:spPr>
        <a:xfrm>
          <a:off x="246887" y="298989"/>
          <a:ext cx="2417445" cy="16444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78252-63D1-4C99-A925-E592757ADC75}">
      <dsp:nvSpPr>
        <dsp:cNvPr id="0" name=""/>
        <dsp:cNvSpPr/>
      </dsp:nvSpPr>
      <dsp:spPr>
        <a:xfrm rot="10800000">
          <a:off x="246887" y="2242423"/>
          <a:ext cx="2417445" cy="274073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AU" sz="1700" kern="1200" dirty="0"/>
            <a:t>Stream 1 – operational funding assists THNSW to meet its obligations to manage the collections and engage with the sector. </a:t>
          </a:r>
        </a:p>
      </dsp:txBody>
      <dsp:txXfrm rot="10800000">
        <a:off x="321232" y="2242423"/>
        <a:ext cx="2268755" cy="2666394"/>
      </dsp:txXfrm>
    </dsp:sp>
    <dsp:sp modelId="{D513C636-8C9F-48B6-A852-890E1C177DDE}">
      <dsp:nvSpPr>
        <dsp:cNvPr id="0" name=""/>
        <dsp:cNvSpPr/>
      </dsp:nvSpPr>
      <dsp:spPr>
        <a:xfrm>
          <a:off x="2887028" y="298989"/>
          <a:ext cx="2417445" cy="16444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32CFD-836E-499A-8B40-3B48D00F1708}">
      <dsp:nvSpPr>
        <dsp:cNvPr id="0" name=""/>
        <dsp:cNvSpPr/>
      </dsp:nvSpPr>
      <dsp:spPr>
        <a:xfrm rot="10800000">
          <a:off x="2906077" y="2242423"/>
          <a:ext cx="2417445" cy="274073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AU" sz="1700" kern="1200" dirty="0"/>
            <a:t>Stream 2 – funding for State-owned assets, both allocated (to a custodian) or unallocated (in storage or untenanted). This funding is for major asset maintenance only, not ordinary day-to-day costs.</a:t>
          </a:r>
        </a:p>
      </dsp:txBody>
      <dsp:txXfrm rot="10800000">
        <a:off x="2980422" y="2242423"/>
        <a:ext cx="2268755" cy="2666394"/>
      </dsp:txXfrm>
    </dsp:sp>
    <dsp:sp modelId="{284CED94-7B2C-4D89-B9C3-D46014B4FB0F}">
      <dsp:nvSpPr>
        <dsp:cNvPr id="0" name=""/>
        <dsp:cNvSpPr/>
      </dsp:nvSpPr>
      <dsp:spPr>
        <a:xfrm>
          <a:off x="5565267" y="298989"/>
          <a:ext cx="2417445" cy="16444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853E07-F0DC-41A9-94D1-27CEA107FF8F}">
      <dsp:nvSpPr>
        <dsp:cNvPr id="0" name=""/>
        <dsp:cNvSpPr/>
      </dsp:nvSpPr>
      <dsp:spPr>
        <a:xfrm rot="10800000">
          <a:off x="5565267" y="2242423"/>
          <a:ext cx="2417445" cy="274073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AU" sz="1700" kern="1200" dirty="0"/>
            <a:t>Stream 3 – funding for the grants program for non State-owned assets and projects and only available for projects where funding is not available elsewhere</a:t>
          </a:r>
        </a:p>
      </dsp:txBody>
      <dsp:txXfrm rot="10800000">
        <a:off x="5639612" y="2242423"/>
        <a:ext cx="2268755" cy="2666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1A754-B1C5-483A-9E55-C8BD3E4E2180}">
      <dsp:nvSpPr>
        <dsp:cNvPr id="0" name=""/>
        <dsp:cNvSpPr/>
      </dsp:nvSpPr>
      <dsp:spPr>
        <a:xfrm>
          <a:off x="38" y="104720"/>
          <a:ext cx="370759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THNSW</a:t>
          </a:r>
        </a:p>
      </dsp:txBody>
      <dsp:txXfrm>
        <a:off x="38" y="104720"/>
        <a:ext cx="3707592" cy="576000"/>
      </dsp:txXfrm>
    </dsp:sp>
    <dsp:sp modelId="{E8381783-5045-43C4-B7A1-13A98A8B5AAF}">
      <dsp:nvSpPr>
        <dsp:cNvPr id="0" name=""/>
        <dsp:cNvSpPr/>
      </dsp:nvSpPr>
      <dsp:spPr>
        <a:xfrm>
          <a:off x="38" y="680720"/>
          <a:ext cx="3707592" cy="3278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Work with the sector to prepare funding submissions</a:t>
          </a:r>
        </a:p>
        <a:p>
          <a:pPr marL="228600" lvl="1" indent="-228600" algn="l" defTabSz="889000">
            <a:lnSpc>
              <a:spcPct val="90000"/>
            </a:lnSpc>
            <a:spcBef>
              <a:spcPct val="0"/>
            </a:spcBef>
            <a:spcAft>
              <a:spcPct val="15000"/>
            </a:spcAft>
            <a:buChar char="•"/>
          </a:pPr>
          <a:r>
            <a:rPr lang="en-AU" sz="2000" kern="1200" dirty="0"/>
            <a:t>Provide support to the sector in delivering funding projects </a:t>
          </a:r>
        </a:p>
        <a:p>
          <a:pPr marL="228600" lvl="1" indent="-228600" algn="l" defTabSz="889000">
            <a:lnSpc>
              <a:spcPct val="90000"/>
            </a:lnSpc>
            <a:spcBef>
              <a:spcPct val="0"/>
            </a:spcBef>
            <a:spcAft>
              <a:spcPct val="15000"/>
            </a:spcAft>
            <a:buChar char="•"/>
          </a:pPr>
          <a:r>
            <a:rPr lang="en-AU" sz="2000" kern="1200" dirty="0"/>
            <a:t>Work with the sector to prepare loan/custody applications</a:t>
          </a:r>
        </a:p>
        <a:p>
          <a:pPr marL="228600" lvl="1" indent="-228600" algn="l" defTabSz="889000">
            <a:lnSpc>
              <a:spcPct val="90000"/>
            </a:lnSpc>
            <a:spcBef>
              <a:spcPct val="0"/>
            </a:spcBef>
            <a:spcAft>
              <a:spcPct val="15000"/>
            </a:spcAft>
            <a:buChar char="•"/>
          </a:pPr>
          <a:r>
            <a:rPr lang="en-AU" sz="2000" kern="1200" dirty="0"/>
            <a:t>Enact IFAP decisions</a:t>
          </a:r>
        </a:p>
      </dsp:txBody>
      <dsp:txXfrm>
        <a:off x="38" y="680720"/>
        <a:ext cx="3707592" cy="3278559"/>
      </dsp:txXfrm>
    </dsp:sp>
    <dsp:sp modelId="{5380A9CC-CB04-4339-A135-442C07351668}">
      <dsp:nvSpPr>
        <dsp:cNvPr id="0" name=""/>
        <dsp:cNvSpPr/>
      </dsp:nvSpPr>
      <dsp:spPr>
        <a:xfrm>
          <a:off x="4226693" y="104720"/>
          <a:ext cx="370759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IFAP</a:t>
          </a:r>
        </a:p>
      </dsp:txBody>
      <dsp:txXfrm>
        <a:off x="4226693" y="104720"/>
        <a:ext cx="3707592" cy="576000"/>
      </dsp:txXfrm>
    </dsp:sp>
    <dsp:sp modelId="{256623CE-A247-4288-A65A-A10DB0AFE4B3}">
      <dsp:nvSpPr>
        <dsp:cNvPr id="0" name=""/>
        <dsp:cNvSpPr/>
      </dsp:nvSpPr>
      <dsp:spPr>
        <a:xfrm>
          <a:off x="4226693" y="680720"/>
          <a:ext cx="3707592" cy="3278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Consider and approve funding, taking into account heritage outcomes, funding available and value for money</a:t>
          </a:r>
        </a:p>
        <a:p>
          <a:pPr marL="228600" lvl="1" indent="-228600" algn="l" defTabSz="889000">
            <a:lnSpc>
              <a:spcPct val="90000"/>
            </a:lnSpc>
            <a:spcBef>
              <a:spcPct val="0"/>
            </a:spcBef>
            <a:spcAft>
              <a:spcPct val="15000"/>
            </a:spcAft>
            <a:buChar char="•"/>
          </a:pPr>
          <a:r>
            <a:rPr lang="en-AU" sz="2000" kern="1200" dirty="0"/>
            <a:t>Consider and approve loan/custody applications</a:t>
          </a:r>
        </a:p>
        <a:p>
          <a:pPr marL="228600" lvl="1" indent="-228600" algn="l" defTabSz="889000">
            <a:lnSpc>
              <a:spcPct val="90000"/>
            </a:lnSpc>
            <a:spcBef>
              <a:spcPct val="0"/>
            </a:spcBef>
            <a:spcAft>
              <a:spcPct val="15000"/>
            </a:spcAft>
            <a:buChar char="•"/>
          </a:pPr>
          <a:r>
            <a:rPr lang="en-AU" sz="2000" kern="1200" dirty="0"/>
            <a:t>Provide advice to </a:t>
          </a:r>
          <a:r>
            <a:rPr lang="en-AU" sz="2000" kern="1200" dirty="0" err="1"/>
            <a:t>TfNSW</a:t>
          </a:r>
          <a:endParaRPr lang="en-AU" sz="2000" kern="1200" dirty="0"/>
        </a:p>
        <a:p>
          <a:pPr marL="228600" lvl="1" indent="-228600" algn="l" defTabSz="889000">
            <a:lnSpc>
              <a:spcPct val="90000"/>
            </a:lnSpc>
            <a:spcBef>
              <a:spcPct val="0"/>
            </a:spcBef>
            <a:spcAft>
              <a:spcPct val="15000"/>
            </a:spcAft>
            <a:buChar char="•"/>
          </a:pPr>
          <a:r>
            <a:rPr lang="en-AU" sz="2000" kern="1200" dirty="0"/>
            <a:t>Consider grants applications and determine S3 grants recipients</a:t>
          </a:r>
        </a:p>
      </dsp:txBody>
      <dsp:txXfrm>
        <a:off x="4226693" y="680720"/>
        <a:ext cx="3707592" cy="3278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A24A-5D98-45AD-8E80-0CB0F9B9EAC1}">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AU" sz="5600" kern="1200" dirty="0"/>
            <a:t>AGREEMENTS</a:t>
          </a:r>
        </a:p>
      </dsp:txBody>
      <dsp:txXfrm>
        <a:off x="0" y="0"/>
        <a:ext cx="6096000" cy="1219200"/>
      </dsp:txXfrm>
    </dsp:sp>
    <dsp:sp modelId="{7568F602-E57D-4190-B4E9-739311F22DDA}">
      <dsp:nvSpPr>
        <dsp:cNvPr id="0" name=""/>
        <dsp:cNvSpPr/>
      </dsp:nvSpPr>
      <dsp:spPr>
        <a:xfrm>
          <a:off x="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AU" sz="3800" kern="1200" dirty="0"/>
            <a:t>Fixed infrastructure</a:t>
          </a:r>
        </a:p>
      </dsp:txBody>
      <dsp:txXfrm>
        <a:off x="0" y="1219200"/>
        <a:ext cx="3047999" cy="2560320"/>
      </dsp:txXfrm>
    </dsp:sp>
    <dsp:sp modelId="{EB2485FB-5246-4430-98D5-068E4AE64BD3}">
      <dsp:nvSpPr>
        <dsp:cNvPr id="0" name=""/>
        <dsp:cNvSpPr/>
      </dsp:nvSpPr>
      <dsp:spPr>
        <a:xfrm>
          <a:off x="3048000" y="1219200"/>
          <a:ext cx="3047999"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AU" sz="3800" kern="1200" dirty="0"/>
            <a:t>Movable objects</a:t>
          </a:r>
        </a:p>
      </dsp:txBody>
      <dsp:txXfrm>
        <a:off x="3048000" y="1219200"/>
        <a:ext cx="3047999" cy="2560320"/>
      </dsp:txXfrm>
    </dsp:sp>
    <dsp:sp modelId="{6BE281D2-66F1-456B-A393-DD2BEB653600}">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2DB3-860C-4945-879D-078F6178D013}">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AU" sz="4000" kern="1200" dirty="0"/>
            <a:t>Heritage buildings</a:t>
          </a:r>
        </a:p>
      </dsp:txBody>
      <dsp:txXfrm rot="-5400000">
        <a:off x="2962656" y="205028"/>
        <a:ext cx="5209983" cy="1052927"/>
      </dsp:txXfrm>
    </dsp:sp>
    <dsp:sp modelId="{0ECB2926-FCAF-4210-B74D-2C1B3A0273A1}">
      <dsp:nvSpPr>
        <dsp:cNvPr id="0" name=""/>
        <dsp:cNvSpPr/>
      </dsp:nvSpPr>
      <dsp:spPr>
        <a:xfrm>
          <a:off x="0" y="2209"/>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AU" sz="6500" kern="1200" dirty="0"/>
            <a:t>54</a:t>
          </a:r>
        </a:p>
      </dsp:txBody>
      <dsp:txXfrm>
        <a:off x="71201" y="73410"/>
        <a:ext cx="2820254" cy="1316160"/>
      </dsp:txXfrm>
    </dsp:sp>
    <dsp:sp modelId="{C6B26581-2E81-4A43-9337-1ED5A1BBA028}">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AU" sz="4000" kern="1200" dirty="0"/>
            <a:t>Items of rolling stock</a:t>
          </a:r>
        </a:p>
      </dsp:txBody>
      <dsp:txXfrm rot="-5400000">
        <a:off x="2962656" y="1736518"/>
        <a:ext cx="5209983" cy="1052927"/>
      </dsp:txXfrm>
    </dsp:sp>
    <dsp:sp modelId="{365DBB18-8406-4A9C-A83D-495F63E06BE3}">
      <dsp:nvSpPr>
        <dsp:cNvPr id="0" name=""/>
        <dsp:cNvSpPr/>
      </dsp:nvSpPr>
      <dsp:spPr>
        <a:xfrm>
          <a:off x="0" y="153370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AU" sz="6500" kern="1200" dirty="0"/>
            <a:t>229</a:t>
          </a:r>
        </a:p>
      </dsp:txBody>
      <dsp:txXfrm>
        <a:off x="71201" y="1604901"/>
        <a:ext cx="2820254" cy="1316160"/>
      </dsp:txXfrm>
    </dsp:sp>
    <dsp:sp modelId="{1C16F609-8467-46B0-9AA3-F1D9DD168DE2}">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76200" rIns="152400" bIns="76200" numCol="1" spcCol="1270" anchor="ctr" anchorCtr="0">
          <a:noAutofit/>
        </a:bodyPr>
        <a:lstStyle/>
        <a:p>
          <a:pPr marL="285750" lvl="1" indent="-285750" algn="l" defTabSz="1778000">
            <a:lnSpc>
              <a:spcPct val="90000"/>
            </a:lnSpc>
            <a:spcBef>
              <a:spcPct val="0"/>
            </a:spcBef>
            <a:spcAft>
              <a:spcPct val="15000"/>
            </a:spcAft>
            <a:buChar char="•"/>
          </a:pPr>
          <a:r>
            <a:rPr lang="en-AU" sz="4000" kern="1200" dirty="0"/>
            <a:t>Small movable objects</a:t>
          </a:r>
        </a:p>
      </dsp:txBody>
      <dsp:txXfrm rot="-5400000">
        <a:off x="2962656" y="3268008"/>
        <a:ext cx="5209983" cy="1052927"/>
      </dsp:txXfrm>
    </dsp:sp>
    <dsp:sp modelId="{E4754D04-EECA-4B7C-824B-CE397AE00695}">
      <dsp:nvSpPr>
        <dsp:cNvPr id="0" name=""/>
        <dsp:cNvSpPr/>
      </dsp:nvSpPr>
      <dsp:spPr>
        <a:xfrm>
          <a:off x="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AU" sz="6500" kern="1200" dirty="0"/>
            <a:t>3,798</a:t>
          </a:r>
        </a:p>
      </dsp:txBody>
      <dsp:txXfrm>
        <a:off x="71201" y="3136391"/>
        <a:ext cx="2820254"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1A754-B1C5-483A-9E55-C8BD3E4E2180}">
      <dsp:nvSpPr>
        <dsp:cNvPr id="0" name=""/>
        <dsp:cNvSpPr/>
      </dsp:nvSpPr>
      <dsp:spPr>
        <a:xfrm>
          <a:off x="38" y="104720"/>
          <a:ext cx="370759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THNSW</a:t>
          </a:r>
        </a:p>
      </dsp:txBody>
      <dsp:txXfrm>
        <a:off x="38" y="104720"/>
        <a:ext cx="3707592" cy="576000"/>
      </dsp:txXfrm>
    </dsp:sp>
    <dsp:sp modelId="{E8381783-5045-43C4-B7A1-13A98A8B5AAF}">
      <dsp:nvSpPr>
        <dsp:cNvPr id="0" name=""/>
        <dsp:cNvSpPr/>
      </dsp:nvSpPr>
      <dsp:spPr>
        <a:xfrm>
          <a:off x="38" y="680720"/>
          <a:ext cx="3707592" cy="3278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Work with the sector to prepare funding submissions</a:t>
          </a:r>
        </a:p>
        <a:p>
          <a:pPr marL="228600" lvl="1" indent="-228600" algn="l" defTabSz="889000">
            <a:lnSpc>
              <a:spcPct val="90000"/>
            </a:lnSpc>
            <a:spcBef>
              <a:spcPct val="0"/>
            </a:spcBef>
            <a:spcAft>
              <a:spcPct val="15000"/>
            </a:spcAft>
            <a:buChar char="•"/>
          </a:pPr>
          <a:r>
            <a:rPr lang="en-AU" sz="2000" kern="1200" dirty="0"/>
            <a:t>Provide support to the sector in delivering funding projects </a:t>
          </a:r>
        </a:p>
        <a:p>
          <a:pPr marL="228600" lvl="1" indent="-228600" algn="l" defTabSz="889000">
            <a:lnSpc>
              <a:spcPct val="90000"/>
            </a:lnSpc>
            <a:spcBef>
              <a:spcPct val="0"/>
            </a:spcBef>
            <a:spcAft>
              <a:spcPct val="15000"/>
            </a:spcAft>
            <a:buChar char="•"/>
          </a:pPr>
          <a:r>
            <a:rPr lang="en-AU" sz="2000" kern="1200" dirty="0"/>
            <a:t>Work with the sector to prepare loan/custody applications</a:t>
          </a:r>
        </a:p>
        <a:p>
          <a:pPr marL="228600" lvl="1" indent="-228600" algn="l" defTabSz="889000">
            <a:lnSpc>
              <a:spcPct val="90000"/>
            </a:lnSpc>
            <a:spcBef>
              <a:spcPct val="0"/>
            </a:spcBef>
            <a:spcAft>
              <a:spcPct val="15000"/>
            </a:spcAft>
            <a:buChar char="•"/>
          </a:pPr>
          <a:r>
            <a:rPr lang="en-AU" sz="2000" kern="1200" dirty="0"/>
            <a:t>Enact IFAP decisions</a:t>
          </a:r>
        </a:p>
      </dsp:txBody>
      <dsp:txXfrm>
        <a:off x="38" y="680720"/>
        <a:ext cx="3707592" cy="3278559"/>
      </dsp:txXfrm>
    </dsp:sp>
    <dsp:sp modelId="{5380A9CC-CB04-4339-A135-442C07351668}">
      <dsp:nvSpPr>
        <dsp:cNvPr id="0" name=""/>
        <dsp:cNvSpPr/>
      </dsp:nvSpPr>
      <dsp:spPr>
        <a:xfrm>
          <a:off x="4226693" y="104720"/>
          <a:ext cx="3707592"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AU" sz="2000" kern="1200" dirty="0"/>
            <a:t>IFAP</a:t>
          </a:r>
        </a:p>
      </dsp:txBody>
      <dsp:txXfrm>
        <a:off x="4226693" y="104720"/>
        <a:ext cx="3707592" cy="576000"/>
      </dsp:txXfrm>
    </dsp:sp>
    <dsp:sp modelId="{256623CE-A247-4288-A65A-A10DB0AFE4B3}">
      <dsp:nvSpPr>
        <dsp:cNvPr id="0" name=""/>
        <dsp:cNvSpPr/>
      </dsp:nvSpPr>
      <dsp:spPr>
        <a:xfrm>
          <a:off x="4226693" y="680720"/>
          <a:ext cx="3707592" cy="32785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dirty="0"/>
            <a:t>Consider and approve funding, taking into account heritage outcomes, funding available and value for money</a:t>
          </a:r>
        </a:p>
        <a:p>
          <a:pPr marL="228600" lvl="1" indent="-228600" algn="l" defTabSz="889000">
            <a:lnSpc>
              <a:spcPct val="90000"/>
            </a:lnSpc>
            <a:spcBef>
              <a:spcPct val="0"/>
            </a:spcBef>
            <a:spcAft>
              <a:spcPct val="15000"/>
            </a:spcAft>
            <a:buChar char="•"/>
          </a:pPr>
          <a:r>
            <a:rPr lang="en-AU" sz="2000" kern="1200" dirty="0"/>
            <a:t>Consider and approve loan/custody applications</a:t>
          </a:r>
        </a:p>
        <a:p>
          <a:pPr marL="228600" lvl="1" indent="-228600" algn="l" defTabSz="889000">
            <a:lnSpc>
              <a:spcPct val="90000"/>
            </a:lnSpc>
            <a:spcBef>
              <a:spcPct val="0"/>
            </a:spcBef>
            <a:spcAft>
              <a:spcPct val="15000"/>
            </a:spcAft>
            <a:buChar char="•"/>
          </a:pPr>
          <a:r>
            <a:rPr lang="en-AU" sz="2000" kern="1200" dirty="0"/>
            <a:t>Provide advice to </a:t>
          </a:r>
          <a:r>
            <a:rPr lang="en-AU" sz="2000" kern="1200" dirty="0" err="1"/>
            <a:t>TfNSW</a:t>
          </a:r>
          <a:endParaRPr lang="en-AU" sz="2000" kern="1200" dirty="0"/>
        </a:p>
        <a:p>
          <a:pPr marL="228600" lvl="1" indent="-228600" algn="l" defTabSz="889000">
            <a:lnSpc>
              <a:spcPct val="90000"/>
            </a:lnSpc>
            <a:spcBef>
              <a:spcPct val="0"/>
            </a:spcBef>
            <a:spcAft>
              <a:spcPct val="15000"/>
            </a:spcAft>
            <a:buChar char="•"/>
          </a:pPr>
          <a:r>
            <a:rPr lang="en-AU" sz="2000" kern="1200" dirty="0"/>
            <a:t>Consider grants applications and determine S3 grants recipients</a:t>
          </a:r>
        </a:p>
      </dsp:txBody>
      <dsp:txXfrm>
        <a:off x="4226693" y="680720"/>
        <a:ext cx="3707592" cy="32785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20C44-F48F-4CEF-84A6-A3FFEA345FA9}">
      <dsp:nvSpPr>
        <dsp:cNvPr id="0" name=""/>
        <dsp:cNvSpPr/>
      </dsp:nvSpPr>
      <dsp:spPr>
        <a:xfrm>
          <a:off x="0" y="72609"/>
          <a:ext cx="8067675"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U" sz="3600" kern="1200" dirty="0"/>
            <a:t>PURPOSE</a:t>
          </a:r>
        </a:p>
      </dsp:txBody>
      <dsp:txXfrm>
        <a:off x="42151" y="114760"/>
        <a:ext cx="7983373" cy="779158"/>
      </dsp:txXfrm>
    </dsp:sp>
    <dsp:sp modelId="{1B9D423D-359E-4112-9413-47FCF3D8BFE2}">
      <dsp:nvSpPr>
        <dsp:cNvPr id="0" name=""/>
        <dsp:cNvSpPr/>
      </dsp:nvSpPr>
      <dsp:spPr>
        <a:xfrm>
          <a:off x="0" y="936069"/>
          <a:ext cx="8067675" cy="305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49"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AU" sz="2800" kern="1200" dirty="0"/>
            <a:t>A single system to keep all information about collection items (including historical, maintenance records, capital project documentation)</a:t>
          </a:r>
        </a:p>
        <a:p>
          <a:pPr marL="285750" lvl="1" indent="-285750" algn="l" defTabSz="1244600">
            <a:lnSpc>
              <a:spcPct val="90000"/>
            </a:lnSpc>
            <a:spcBef>
              <a:spcPct val="0"/>
            </a:spcBef>
            <a:spcAft>
              <a:spcPct val="20000"/>
            </a:spcAft>
            <a:buChar char="•"/>
          </a:pPr>
          <a:r>
            <a:rPr lang="en-AU" sz="2800" kern="1200" dirty="0"/>
            <a:t>A tool to help manage regular maintenance and inspection programs</a:t>
          </a:r>
        </a:p>
        <a:p>
          <a:pPr marL="285750" lvl="1" indent="-285750" algn="l" defTabSz="1244600">
            <a:lnSpc>
              <a:spcPct val="90000"/>
            </a:lnSpc>
            <a:spcBef>
              <a:spcPct val="0"/>
            </a:spcBef>
            <a:spcAft>
              <a:spcPct val="20000"/>
            </a:spcAft>
            <a:buChar char="•"/>
          </a:pPr>
          <a:r>
            <a:rPr lang="en-AU" sz="2800" kern="1200" dirty="0"/>
            <a:t>A tool to manage location of collection items in stores, on display or on loan</a:t>
          </a:r>
        </a:p>
      </dsp:txBody>
      <dsp:txXfrm>
        <a:off x="0" y="936069"/>
        <a:ext cx="8067675" cy="3055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9F3A9-65C8-4C08-8D3E-A642A14711EF}">
      <dsp:nvSpPr>
        <dsp:cNvPr id="0" name=""/>
        <dsp:cNvSpPr/>
      </dsp:nvSpPr>
      <dsp:spPr>
        <a:xfrm>
          <a:off x="0" y="121618"/>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err="1"/>
            <a:t>EMu</a:t>
          </a:r>
          <a:r>
            <a:rPr lang="en-AU" sz="2800" kern="1200" dirty="0"/>
            <a:t> (Electronic Museum)</a:t>
          </a:r>
        </a:p>
      </dsp:txBody>
      <dsp:txXfrm>
        <a:off x="32784" y="154402"/>
        <a:ext cx="8164032" cy="606012"/>
      </dsp:txXfrm>
    </dsp:sp>
    <dsp:sp modelId="{5D86ACA8-04E3-48FC-9545-25770F6E0C86}">
      <dsp:nvSpPr>
        <dsp:cNvPr id="0" name=""/>
        <dsp:cNvSpPr/>
      </dsp:nvSpPr>
      <dsp:spPr>
        <a:xfrm>
          <a:off x="0" y="793198"/>
          <a:ext cx="8229600" cy="4173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AU" sz="2200" b="0" kern="1200" dirty="0"/>
            <a:t>Software has been in use for over twenty years and in use by major institutions including the Museum of Victoria, Powerhouse Museum and the Smithsonian – it has been tried and tested</a:t>
          </a:r>
        </a:p>
        <a:p>
          <a:pPr marL="228600" lvl="1" indent="-228600" algn="l" defTabSz="977900">
            <a:lnSpc>
              <a:spcPct val="90000"/>
            </a:lnSpc>
            <a:spcBef>
              <a:spcPct val="0"/>
            </a:spcBef>
            <a:spcAft>
              <a:spcPct val="20000"/>
            </a:spcAft>
            <a:buChar char="•"/>
          </a:pPr>
          <a:r>
            <a:rPr lang="en-AU" sz="2200" b="0" kern="1200" dirty="0"/>
            <a:t>It is based on museum standards </a:t>
          </a:r>
        </a:p>
        <a:p>
          <a:pPr marL="228600" lvl="1" indent="-228600" algn="l" defTabSz="977900">
            <a:lnSpc>
              <a:spcPct val="90000"/>
            </a:lnSpc>
            <a:spcBef>
              <a:spcPct val="0"/>
            </a:spcBef>
            <a:spcAft>
              <a:spcPct val="20000"/>
            </a:spcAft>
            <a:buChar char="•"/>
          </a:pPr>
          <a:r>
            <a:rPr lang="en-AU" sz="2200" b="0" kern="1200" dirty="0"/>
            <a:t>It includes modules that help us to track regular programmed maintenance, link data across entries, and include video and images</a:t>
          </a:r>
        </a:p>
        <a:p>
          <a:pPr marL="228600" lvl="1" indent="-228600" algn="l" defTabSz="977900">
            <a:lnSpc>
              <a:spcPct val="90000"/>
            </a:lnSpc>
            <a:spcBef>
              <a:spcPct val="0"/>
            </a:spcBef>
            <a:spcAft>
              <a:spcPct val="20000"/>
            </a:spcAft>
            <a:buChar char="•"/>
          </a:pPr>
          <a:r>
            <a:rPr lang="en-AU" sz="2200" b="0" kern="1200" dirty="0"/>
            <a:t>New licences can be purchased for organisations using the THNSW set up</a:t>
          </a:r>
        </a:p>
        <a:p>
          <a:pPr marL="228600" lvl="1" indent="-228600" algn="l" defTabSz="977900">
            <a:lnSpc>
              <a:spcPct val="90000"/>
            </a:lnSpc>
            <a:spcBef>
              <a:spcPct val="0"/>
            </a:spcBef>
            <a:spcAft>
              <a:spcPct val="20000"/>
            </a:spcAft>
            <a:buChar char="•"/>
          </a:pPr>
          <a:r>
            <a:rPr lang="en-AU" sz="2200" b="0" kern="1200" dirty="0"/>
            <a:t>Access is restricted and firewalled – each organisation can only see and change their own entries</a:t>
          </a:r>
        </a:p>
        <a:p>
          <a:pPr marL="228600" lvl="1" indent="-228600" algn="l" defTabSz="977900">
            <a:lnSpc>
              <a:spcPct val="90000"/>
            </a:lnSpc>
            <a:spcBef>
              <a:spcPct val="0"/>
            </a:spcBef>
            <a:spcAft>
              <a:spcPct val="20000"/>
            </a:spcAft>
            <a:buChar char="•"/>
          </a:pPr>
          <a:r>
            <a:rPr lang="en-AU" sz="2200" b="0" kern="1200" dirty="0"/>
            <a:t>It provides a portal for an online catalogue</a:t>
          </a:r>
        </a:p>
      </dsp:txBody>
      <dsp:txXfrm>
        <a:off x="0" y="793198"/>
        <a:ext cx="8229600" cy="4173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9F3A9-65C8-4C08-8D3E-A642A14711EF}">
      <dsp:nvSpPr>
        <dsp:cNvPr id="0" name=""/>
        <dsp:cNvSpPr/>
      </dsp:nvSpPr>
      <dsp:spPr>
        <a:xfrm>
          <a:off x="0" y="40663"/>
          <a:ext cx="8229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AU" sz="4200" kern="1200" dirty="0" err="1"/>
            <a:t>IMu</a:t>
          </a:r>
          <a:r>
            <a:rPr lang="en-AU" sz="4200" kern="1200" dirty="0"/>
            <a:t> (Internet Museum)</a:t>
          </a:r>
        </a:p>
      </dsp:txBody>
      <dsp:txXfrm>
        <a:off x="49176" y="89839"/>
        <a:ext cx="8131248" cy="909018"/>
      </dsp:txXfrm>
    </dsp:sp>
    <dsp:sp modelId="{5D86ACA8-04E3-48FC-9545-25770F6E0C86}">
      <dsp:nvSpPr>
        <dsp:cNvPr id="0" name=""/>
        <dsp:cNvSpPr/>
      </dsp:nvSpPr>
      <dsp:spPr>
        <a:xfrm>
          <a:off x="0" y="1048034"/>
          <a:ext cx="8229600" cy="3999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AU" sz="3300" b="0" kern="1200" dirty="0"/>
            <a:t>The publicly accessible online window into the collection</a:t>
          </a:r>
        </a:p>
        <a:p>
          <a:pPr marL="285750" lvl="1" indent="-285750" algn="l" defTabSz="1466850">
            <a:lnSpc>
              <a:spcPct val="90000"/>
            </a:lnSpc>
            <a:spcBef>
              <a:spcPct val="0"/>
            </a:spcBef>
            <a:spcAft>
              <a:spcPct val="20000"/>
            </a:spcAft>
            <a:buChar char="•"/>
          </a:pPr>
          <a:r>
            <a:rPr lang="en-AU" sz="3300" b="0" kern="1200" dirty="0"/>
            <a:t> Allows a search to be carried out on THNSW’s website for collection objects</a:t>
          </a:r>
        </a:p>
        <a:p>
          <a:pPr marL="285750" lvl="1" indent="-285750" algn="l" defTabSz="1466850">
            <a:lnSpc>
              <a:spcPct val="90000"/>
            </a:lnSpc>
            <a:spcBef>
              <a:spcPct val="0"/>
            </a:spcBef>
            <a:spcAft>
              <a:spcPct val="20000"/>
            </a:spcAft>
            <a:buChar char="•"/>
          </a:pPr>
          <a:r>
            <a:rPr lang="en-AU" sz="3300" b="0" kern="1200" dirty="0"/>
            <a:t>Allows museums and heritage organisations to browse collection objects in store and make considered applications for loans</a:t>
          </a:r>
        </a:p>
      </dsp:txBody>
      <dsp:txXfrm>
        <a:off x="0" y="1048034"/>
        <a:ext cx="8229600" cy="399923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D1EC38-E49B-49AE-870D-90508E54114A}" type="datetimeFigureOut">
              <a:rPr lang="en-AU" smtClean="0"/>
              <a:t>3/04/2019</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2BFD29-2953-4938-A399-96B1D66CB3E2}" type="slidenum">
              <a:rPr lang="en-AU" smtClean="0"/>
              <a:t>‹#›</a:t>
            </a:fld>
            <a:endParaRPr lang="en-AU"/>
          </a:p>
        </p:txBody>
      </p:sp>
    </p:spTree>
    <p:extLst>
      <p:ext uri="{BB962C8B-B14F-4D97-AF65-F5344CB8AC3E}">
        <p14:creationId xmlns:p14="http://schemas.microsoft.com/office/powerpoint/2010/main" val="1389195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8600"/>
            <a:ext cx="7772400" cy="638175"/>
          </a:xfrm>
        </p:spPr>
        <p:txBody>
          <a:bodyPr>
            <a:normAutofit/>
          </a:bodyPr>
          <a:lstStyle>
            <a:lvl1pPr>
              <a:defRPr sz="2800">
                <a:solidFill>
                  <a:schemeClr val="tx1">
                    <a:lumMod val="50000"/>
                    <a:lumOff val="50000"/>
                  </a:schemeClr>
                </a:solidFill>
              </a:defRPr>
            </a:lvl1pPr>
          </a:lstStyle>
          <a:p>
            <a:r>
              <a:rPr lang="en-AU"/>
              <a:t>Click to edit Master title style</a:t>
            </a:r>
            <a:endParaRPr lang="en-US"/>
          </a:p>
        </p:txBody>
      </p:sp>
      <p:sp>
        <p:nvSpPr>
          <p:cNvPr id="3" name="Subtitle 2"/>
          <p:cNvSpPr>
            <a:spLocks noGrp="1"/>
          </p:cNvSpPr>
          <p:nvPr>
            <p:ph type="subTitle" idx="1"/>
          </p:nvPr>
        </p:nvSpPr>
        <p:spPr>
          <a:xfrm>
            <a:off x="685800" y="3733800"/>
            <a:ext cx="7772400" cy="1130300"/>
          </a:xfrm>
        </p:spPr>
        <p:txBody>
          <a:bodyPr/>
          <a:lstStyle>
            <a:lvl1pPr marL="0" indent="0" algn="l">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4" name="Date Placeholder 3"/>
          <p:cNvSpPr>
            <a:spLocks noGrp="1"/>
          </p:cNvSpPr>
          <p:nvPr>
            <p:ph type="dt" sz="half" idx="10"/>
          </p:nvPr>
        </p:nvSpPr>
        <p:spPr/>
        <p:txBody>
          <a:bodyPr/>
          <a:lstStyle/>
          <a:p>
            <a:fld id="{FD406860-F0D8-4847-A3E9-0A9AF47C97E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37E25-BFFC-3A4D-ACB2-DF33705CB1D1}" type="slidenum">
              <a:rPr lang="en-US" smtClean="0"/>
              <a:pPr/>
              <a:t>‹#›</a:t>
            </a:fld>
            <a:endParaRPr lang="en-US"/>
          </a:p>
        </p:txBody>
      </p:sp>
      <p:pic>
        <p:nvPicPr>
          <p:cNvPr id="7" name="Picture 6" descr="THNSW_Logo.png"/>
          <p:cNvPicPr>
            <a:picLocks noChangeAspect="1"/>
          </p:cNvPicPr>
          <p:nvPr userDrawn="1"/>
        </p:nvPicPr>
        <p:blipFill>
          <a:blip r:embed="rId2"/>
          <a:stretch>
            <a:fillRect/>
          </a:stretch>
        </p:blipFill>
        <p:spPr>
          <a:xfrm>
            <a:off x="5255555" y="551814"/>
            <a:ext cx="3431245" cy="9721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FD406860-F0D8-4847-A3E9-0A9AF47C97E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FD406860-F0D8-4847-A3E9-0A9AF47C97E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FD406860-F0D8-4847-A3E9-0A9AF47C97E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37E25-BFFC-3A4D-ACB2-DF33705CB1D1}" type="slidenum">
              <a:rPr lang="en-US" smtClean="0"/>
              <a:pPr/>
              <a:t>‹#›</a:t>
            </a:fld>
            <a:endParaRPr lang="en-US"/>
          </a:p>
        </p:txBody>
      </p:sp>
      <p:pic>
        <p:nvPicPr>
          <p:cNvPr id="7" name="Picture 6" descr="THNSW_Logo.png"/>
          <p:cNvPicPr>
            <a:picLocks noChangeAspect="1"/>
          </p:cNvPicPr>
          <p:nvPr userDrawn="1"/>
        </p:nvPicPr>
        <p:blipFill>
          <a:blip r:embed="rId2"/>
          <a:stretch>
            <a:fillRect/>
          </a:stretch>
        </p:blipFill>
        <p:spPr>
          <a:xfrm>
            <a:off x="6553200" y="6095365"/>
            <a:ext cx="2209800" cy="6261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FD406860-F0D8-4847-A3E9-0A9AF47C97E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FD406860-F0D8-4847-A3E9-0A9AF47C97E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FD406860-F0D8-4847-A3E9-0A9AF47C97EF}"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FD406860-F0D8-4847-A3E9-0A9AF47C97EF}"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06860-F0D8-4847-A3E9-0A9AF47C97EF}"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D406860-F0D8-4847-A3E9-0A9AF47C97E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FD406860-F0D8-4847-A3E9-0A9AF47C97E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37E25-BFFC-3A4D-ACB2-DF33705CB1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a:solidFill>
                  <a:srgbClr val="B80B00"/>
                </a:solidFill>
              </a:rPr>
              <a:t>Slide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06860-F0D8-4847-A3E9-0A9AF47C97EF}" type="datetimeFigureOut">
              <a:rPr lang="en-US" smtClean="0"/>
              <a:pPr/>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37E25-BFFC-3A4D-ACB2-DF33705CB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400" b="1" kern="1200" baseline="0">
          <a:solidFill>
            <a:schemeClr val="accent2">
              <a:lumMod val="7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7F7F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7F7F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7F7F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7F7F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7862" y="2514600"/>
            <a:ext cx="8138938" cy="2942848"/>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800" b="1" kern="1200">
                <a:solidFill>
                  <a:schemeClr val="tx1">
                    <a:lumMod val="50000"/>
                    <a:lumOff val="50000"/>
                  </a:schemeClr>
                </a:solidFill>
                <a:latin typeface="Arial"/>
                <a:ea typeface="+mj-ea"/>
                <a:cs typeface="Arial"/>
              </a:defRPr>
            </a:lvl1pPr>
          </a:lstStyle>
          <a:p>
            <a:pPr>
              <a:lnSpc>
                <a:spcPct val="120000"/>
              </a:lnSpc>
            </a:pPr>
            <a:r>
              <a:rPr lang="en-US" dirty="0">
                <a:solidFill>
                  <a:srgbClr val="B80B00"/>
                </a:solidFill>
              </a:rPr>
              <a:t>SECTOR WORKSHOP</a:t>
            </a:r>
            <a:br>
              <a:rPr lang="en-US" dirty="0">
                <a:solidFill>
                  <a:srgbClr val="B80B00"/>
                </a:solidFill>
              </a:rPr>
            </a:br>
            <a:r>
              <a:rPr lang="en-US" sz="2700" b="0" dirty="0">
                <a:solidFill>
                  <a:srgbClr val="B80B00"/>
                </a:solidFill>
              </a:rPr>
              <a:t>Part One</a:t>
            </a:r>
          </a:p>
          <a:p>
            <a:pPr>
              <a:lnSpc>
                <a:spcPct val="120000"/>
              </a:lnSpc>
            </a:pPr>
            <a:r>
              <a:rPr lang="en-US" sz="2700" b="0" dirty="0">
                <a:solidFill>
                  <a:srgbClr val="B80B00"/>
                </a:solidFill>
              </a:rPr>
              <a:t>Current Custodians</a:t>
            </a:r>
            <a:br>
              <a:rPr lang="en-US" sz="2700" b="0" dirty="0">
                <a:solidFill>
                  <a:srgbClr val="B80B00"/>
                </a:solidFill>
              </a:rPr>
            </a:br>
            <a:endParaRPr lang="en-US" sz="2700" b="0" dirty="0">
              <a:solidFill>
                <a:srgbClr val="B80B00"/>
              </a:solidFill>
            </a:endParaRPr>
          </a:p>
          <a:p>
            <a:pPr>
              <a:lnSpc>
                <a:spcPct val="120000"/>
              </a:lnSpc>
            </a:pPr>
            <a:endParaRPr lang="en-US" sz="2700" b="0" dirty="0">
              <a:solidFill>
                <a:srgbClr val="B80B00"/>
              </a:solidFill>
            </a:endParaRPr>
          </a:p>
          <a:p>
            <a:pPr>
              <a:lnSpc>
                <a:spcPct val="120000"/>
              </a:lnSpc>
            </a:pPr>
            <a:r>
              <a:rPr lang="en-US" sz="2700" b="0" dirty="0">
                <a:solidFill>
                  <a:srgbClr val="B80B00"/>
                </a:solidFill>
              </a:rPr>
              <a:t>Saturday 14 May 2016 </a:t>
            </a:r>
            <a:br>
              <a:rPr lang="en-US" sz="2700" b="0" dirty="0">
                <a:solidFill>
                  <a:srgbClr val="B80B00"/>
                </a:solidFill>
              </a:rPr>
            </a:br>
            <a:endParaRPr lang="en-US" sz="2700" b="0" dirty="0">
              <a:solidFill>
                <a:srgbClr val="B80B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AU" dirty="0"/>
            </a:br>
            <a:r>
              <a:rPr lang="en-AU" dirty="0"/>
              <a:t>CUSTODY MANAGEMENT AGREEMENTS</a:t>
            </a:r>
          </a:p>
        </p:txBody>
      </p:sp>
      <p:graphicFrame>
        <p:nvGraphicFramePr>
          <p:cNvPr id="4" name="Diagram 3"/>
          <p:cNvGraphicFramePr/>
          <p:nvPr>
            <p:extLst>
              <p:ext uri="{D42A27DB-BD31-4B8C-83A1-F6EECF244321}">
                <p14:modId xmlns:p14="http://schemas.microsoft.com/office/powerpoint/2010/main" val="31786374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56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CUSTODY MANAGEMENT AGREEMENTS</a:t>
            </a:r>
          </a:p>
        </p:txBody>
      </p:sp>
      <p:grpSp>
        <p:nvGrpSpPr>
          <p:cNvPr id="11" name="Group 10"/>
          <p:cNvGrpSpPr/>
          <p:nvPr/>
        </p:nvGrpSpPr>
        <p:grpSpPr>
          <a:xfrm>
            <a:off x="590549" y="1504950"/>
            <a:ext cx="7820025" cy="3305175"/>
            <a:chOff x="590549" y="1266825"/>
            <a:chExt cx="7820025" cy="3305175"/>
          </a:xfrm>
        </p:grpSpPr>
        <p:sp>
          <p:nvSpPr>
            <p:cNvPr id="6" name="Rounded Rectangle 5"/>
            <p:cNvSpPr/>
            <p:nvPr/>
          </p:nvSpPr>
          <p:spPr>
            <a:xfrm>
              <a:off x="590549" y="1266825"/>
              <a:ext cx="7820025" cy="876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4400" dirty="0">
                  <a:solidFill>
                    <a:schemeClr val="bg1"/>
                  </a:solidFill>
                </a:rPr>
                <a:t>INFRASTRUCTURE </a:t>
              </a:r>
            </a:p>
          </p:txBody>
        </p:sp>
        <p:sp>
          <p:nvSpPr>
            <p:cNvPr id="7" name="Rounded Rectangle 6"/>
            <p:cNvSpPr/>
            <p:nvPr/>
          </p:nvSpPr>
          <p:spPr>
            <a:xfrm>
              <a:off x="590549" y="2428875"/>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Buildings</a:t>
              </a:r>
            </a:p>
          </p:txBody>
        </p:sp>
        <p:sp>
          <p:nvSpPr>
            <p:cNvPr id="8" name="Rounded Rectangle 7"/>
            <p:cNvSpPr/>
            <p:nvPr/>
          </p:nvSpPr>
          <p:spPr>
            <a:xfrm>
              <a:off x="3324223" y="2428875"/>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Grounds</a:t>
              </a:r>
            </a:p>
          </p:txBody>
        </p:sp>
        <p:sp>
          <p:nvSpPr>
            <p:cNvPr id="9" name="Rounded Rectangle 8"/>
            <p:cNvSpPr/>
            <p:nvPr/>
          </p:nvSpPr>
          <p:spPr>
            <a:xfrm>
              <a:off x="6057899" y="2428874"/>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3200" dirty="0"/>
                <a:t>Track</a:t>
              </a:r>
            </a:p>
          </p:txBody>
        </p:sp>
      </p:grpSp>
      <p:sp>
        <p:nvSpPr>
          <p:cNvPr id="12" name="Rounded Rectangle 11"/>
          <p:cNvSpPr/>
          <p:nvPr/>
        </p:nvSpPr>
        <p:spPr>
          <a:xfrm>
            <a:off x="628649" y="4991099"/>
            <a:ext cx="774382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dirty="0"/>
              <a:t>State-owned assets only (THNSW has no private infrastructure.) No new fixed infrastructure assets are available. Fixed infrastructure may be eligible for S2 funding, subject to IFAP approval. </a:t>
            </a:r>
          </a:p>
        </p:txBody>
      </p:sp>
    </p:spTree>
    <p:extLst>
      <p:ext uri="{BB962C8B-B14F-4D97-AF65-F5344CB8AC3E}">
        <p14:creationId xmlns:p14="http://schemas.microsoft.com/office/powerpoint/2010/main" val="170779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CUSTODY MANAGEMENT AGREEMENTS/LOANS</a:t>
            </a:r>
          </a:p>
        </p:txBody>
      </p:sp>
      <p:grpSp>
        <p:nvGrpSpPr>
          <p:cNvPr id="3" name="Group 2"/>
          <p:cNvGrpSpPr/>
          <p:nvPr/>
        </p:nvGrpSpPr>
        <p:grpSpPr>
          <a:xfrm>
            <a:off x="590549" y="1314450"/>
            <a:ext cx="7820025" cy="3152775"/>
            <a:chOff x="590549" y="1162050"/>
            <a:chExt cx="7820025" cy="3152775"/>
          </a:xfrm>
        </p:grpSpPr>
        <p:sp>
          <p:nvSpPr>
            <p:cNvPr id="6" name="Rounded Rectangle 5"/>
            <p:cNvSpPr/>
            <p:nvPr/>
          </p:nvSpPr>
          <p:spPr>
            <a:xfrm>
              <a:off x="590549" y="1162050"/>
              <a:ext cx="7820025" cy="876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4400" dirty="0">
                  <a:solidFill>
                    <a:schemeClr val="bg1"/>
                  </a:solidFill>
                </a:rPr>
                <a:t>MOVABLE OBJECTS</a:t>
              </a:r>
            </a:p>
          </p:txBody>
        </p:sp>
        <p:sp>
          <p:nvSpPr>
            <p:cNvPr id="7" name="Rounded Rectangle 6"/>
            <p:cNvSpPr/>
            <p:nvPr/>
          </p:nvSpPr>
          <p:spPr>
            <a:xfrm>
              <a:off x="590549" y="2171700"/>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Display objects (rolling stock and small objects)</a:t>
              </a:r>
            </a:p>
          </p:txBody>
        </p:sp>
        <p:sp>
          <p:nvSpPr>
            <p:cNvPr id="8" name="Rounded Rectangle 7"/>
            <p:cNvSpPr/>
            <p:nvPr/>
          </p:nvSpPr>
          <p:spPr>
            <a:xfrm>
              <a:off x="3324223" y="2171700"/>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Operating objects (rolling stock, platform seats, ticket punches </a:t>
              </a:r>
              <a:r>
                <a:rPr lang="en-AU" sz="2400" dirty="0" err="1"/>
                <a:t>etc</a:t>
              </a:r>
              <a:r>
                <a:rPr lang="en-AU" sz="2400" dirty="0"/>
                <a:t>)</a:t>
              </a:r>
            </a:p>
          </p:txBody>
        </p:sp>
        <p:sp>
          <p:nvSpPr>
            <p:cNvPr id="9" name="Rounded Rectangle 8"/>
            <p:cNvSpPr/>
            <p:nvPr/>
          </p:nvSpPr>
          <p:spPr>
            <a:xfrm>
              <a:off x="6057899" y="2171699"/>
              <a:ext cx="2352675" cy="21431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dirty="0"/>
                <a:t>Spare parts</a:t>
              </a:r>
            </a:p>
          </p:txBody>
        </p:sp>
      </p:grpSp>
      <p:sp>
        <p:nvSpPr>
          <p:cNvPr id="5" name="Rounded Rectangle 4"/>
          <p:cNvSpPr/>
          <p:nvPr/>
        </p:nvSpPr>
        <p:spPr>
          <a:xfrm>
            <a:off x="704850" y="4638675"/>
            <a:ext cx="7705724" cy="885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These types of agreements may  be available for THNSW member-owned objects as well as State-owned objects. State-owned objects only may be eligible for S2 funding, subject to IFAP approval. </a:t>
            </a:r>
          </a:p>
        </p:txBody>
      </p:sp>
    </p:spTree>
    <p:extLst>
      <p:ext uri="{BB962C8B-B14F-4D97-AF65-F5344CB8AC3E}">
        <p14:creationId xmlns:p14="http://schemas.microsoft.com/office/powerpoint/2010/main" val="36354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S2 FUNDING PROPOSALS</a:t>
            </a:r>
          </a:p>
        </p:txBody>
      </p:sp>
      <p:sp>
        <p:nvSpPr>
          <p:cNvPr id="4" name="TextBox 3"/>
          <p:cNvSpPr txBox="1"/>
          <p:nvPr/>
        </p:nvSpPr>
        <p:spPr>
          <a:xfrm>
            <a:off x="523875" y="1400175"/>
            <a:ext cx="8029575" cy="4524315"/>
          </a:xfrm>
          <a:prstGeom prst="rect">
            <a:avLst/>
          </a:prstGeom>
          <a:noFill/>
        </p:spPr>
        <p:txBody>
          <a:bodyPr wrap="square" rtlCol="0">
            <a:spAutoFit/>
          </a:bodyPr>
          <a:lstStyle/>
          <a:p>
            <a:pPr marL="285750" indent="-285750">
              <a:buFont typeface="Arial" panose="020B0604020202020204" pitchFamily="34" charset="0"/>
              <a:buChar char="•"/>
            </a:pPr>
            <a:r>
              <a:rPr lang="en-AU" sz="2400" dirty="0"/>
              <a:t>Work to be programmed ahead as part of the asset management plan. This is a living document that nevertheless tries to set out the expected major expenditure required to State-owned assets over a 10-year period. </a:t>
            </a:r>
          </a:p>
          <a:p>
            <a:pPr marL="285750" indent="-285750">
              <a:buFont typeface="Arial" panose="020B0604020202020204" pitchFamily="34" charset="0"/>
              <a:buChar char="•"/>
            </a:pPr>
            <a:r>
              <a:rPr lang="en-AU" sz="2400" dirty="0"/>
              <a:t>Responsibility for providing information to go into each year’s asset management plan rests with the organisation who has direct responsibility for the assets. THNSW will provide support and assistance to develop these. </a:t>
            </a:r>
          </a:p>
          <a:p>
            <a:pPr marL="285750" indent="-285750">
              <a:buFont typeface="Arial" panose="020B0604020202020204" pitchFamily="34" charset="0"/>
              <a:buChar char="•"/>
            </a:pPr>
            <a:r>
              <a:rPr lang="en-AU" sz="2400" dirty="0"/>
              <a:t>All S2 funding is approved by IFAP, and determined on merit of the project. </a:t>
            </a:r>
          </a:p>
          <a:p>
            <a:pPr marL="285750" indent="-285750">
              <a:buFont typeface="Arial" panose="020B0604020202020204" pitchFamily="34" charset="0"/>
              <a:buChar char="•"/>
            </a:pPr>
            <a:r>
              <a:rPr lang="en-AU" sz="2400" dirty="0"/>
              <a:t>Emergency repairs for State-owned assets will be possible as out-of-course approvals.</a:t>
            </a:r>
          </a:p>
        </p:txBody>
      </p:sp>
    </p:spTree>
    <p:extLst>
      <p:ext uri="{BB962C8B-B14F-4D97-AF65-F5344CB8AC3E}">
        <p14:creationId xmlns:p14="http://schemas.microsoft.com/office/powerpoint/2010/main" val="403168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TOTAL STATE-OWNED ITEMS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68264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24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HERITAGE IMPACT STATEMENTS AND SCOPES OF WORK</a:t>
            </a:r>
          </a:p>
        </p:txBody>
      </p:sp>
      <p:sp>
        <p:nvSpPr>
          <p:cNvPr id="3" name="Content Placeholder 2"/>
          <p:cNvSpPr>
            <a:spLocks noGrp="1"/>
          </p:cNvSpPr>
          <p:nvPr>
            <p:ph idx="1"/>
          </p:nvPr>
        </p:nvSpPr>
        <p:spPr/>
        <p:txBody>
          <a:bodyPr>
            <a:normAutofit lnSpcReduction="10000"/>
          </a:bodyPr>
          <a:lstStyle/>
          <a:p>
            <a:pPr marL="0" indent="0">
              <a:buNone/>
            </a:pPr>
            <a:r>
              <a:rPr lang="en-AU" dirty="0"/>
              <a:t>PURPOSE:</a:t>
            </a:r>
          </a:p>
          <a:p>
            <a:pPr>
              <a:buFont typeface="Arial" panose="020B0604020202020204" pitchFamily="34" charset="0"/>
              <a:buChar char="•"/>
            </a:pPr>
            <a:r>
              <a:rPr lang="en-AU" dirty="0"/>
              <a:t>To understand precisely what work is proposed for the object/building/precinct and exactly what the impact will be on the heritage fabric and significance. </a:t>
            </a:r>
          </a:p>
          <a:p>
            <a:pPr>
              <a:buFont typeface="Arial" panose="020B0604020202020204" pitchFamily="34" charset="0"/>
              <a:buChar char="•"/>
            </a:pPr>
            <a:r>
              <a:rPr lang="en-AU" dirty="0"/>
              <a:t>To help IFAP make decisions about funding</a:t>
            </a:r>
          </a:p>
          <a:p>
            <a:pPr>
              <a:buFont typeface="Arial" panose="020B0604020202020204" pitchFamily="34" charset="0"/>
              <a:buChar char="•"/>
            </a:pPr>
            <a:r>
              <a:rPr lang="en-AU" dirty="0"/>
              <a:t>To keep the records updated on the objects</a:t>
            </a:r>
          </a:p>
          <a:p>
            <a:pPr marL="0" indent="0">
              <a:buNone/>
            </a:pPr>
            <a:endParaRPr lang="en-AU" dirty="0"/>
          </a:p>
        </p:txBody>
      </p:sp>
    </p:spTree>
    <p:extLst>
      <p:ext uri="{BB962C8B-B14F-4D97-AF65-F5344CB8AC3E}">
        <p14:creationId xmlns:p14="http://schemas.microsoft.com/office/powerpoint/2010/main" val="108026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HERITAGE IMPACT STATEMENTS AND SCOPES OF WORK</a:t>
            </a:r>
          </a:p>
        </p:txBody>
      </p:sp>
      <p:sp>
        <p:nvSpPr>
          <p:cNvPr id="3" name="Content Placeholder 2"/>
          <p:cNvSpPr>
            <a:spLocks noGrp="1"/>
          </p:cNvSpPr>
          <p:nvPr>
            <p:ph idx="1"/>
          </p:nvPr>
        </p:nvSpPr>
        <p:spPr>
          <a:xfrm>
            <a:off x="457200" y="1285876"/>
            <a:ext cx="8229600" cy="4840288"/>
          </a:xfrm>
        </p:spPr>
        <p:txBody>
          <a:bodyPr>
            <a:normAutofit fontScale="77500" lnSpcReduction="20000"/>
          </a:bodyPr>
          <a:lstStyle/>
          <a:p>
            <a:pPr marL="0" indent="0">
              <a:buNone/>
            </a:pPr>
            <a:r>
              <a:rPr lang="en-AU" dirty="0"/>
              <a:t>HIS is NOT required for:</a:t>
            </a:r>
          </a:p>
          <a:p>
            <a:r>
              <a:rPr lang="en-AU" dirty="0"/>
              <a:t>day-to-day operational maintenance, such as changing brake shoes, sleepers or light bulbs, provided the changes are ‘like for like’. </a:t>
            </a:r>
          </a:p>
          <a:p>
            <a:pPr marL="0" indent="0">
              <a:buNone/>
            </a:pPr>
            <a:r>
              <a:rPr lang="en-AU" dirty="0"/>
              <a:t>HIS MIGHT be required for: </a:t>
            </a:r>
          </a:p>
          <a:p>
            <a:r>
              <a:rPr lang="en-AU" dirty="0"/>
              <a:t>changing type of lighting used in building</a:t>
            </a:r>
          </a:p>
          <a:p>
            <a:r>
              <a:rPr lang="en-AU" dirty="0"/>
              <a:t>re-</a:t>
            </a:r>
            <a:r>
              <a:rPr lang="en-AU" dirty="0" err="1"/>
              <a:t>sleepering</a:t>
            </a:r>
            <a:r>
              <a:rPr lang="en-AU" dirty="0"/>
              <a:t> heritage line if changing from timber sleepers to steel or concrete</a:t>
            </a:r>
          </a:p>
          <a:p>
            <a:pPr marL="0" indent="0">
              <a:buNone/>
            </a:pPr>
            <a:r>
              <a:rPr lang="en-AU" dirty="0"/>
              <a:t>HIS IS required for: </a:t>
            </a:r>
          </a:p>
          <a:p>
            <a:r>
              <a:rPr lang="en-AU" dirty="0"/>
              <a:t>repainting building in different colour</a:t>
            </a:r>
          </a:p>
          <a:p>
            <a:r>
              <a:rPr lang="en-AU" dirty="0"/>
              <a:t>carrying out work on rolling stock that is expected to change railway-made or fitted components or that is not like-for-like. </a:t>
            </a:r>
          </a:p>
        </p:txBody>
      </p:sp>
    </p:spTree>
    <p:extLst>
      <p:ext uri="{BB962C8B-B14F-4D97-AF65-F5344CB8AC3E}">
        <p14:creationId xmlns:p14="http://schemas.microsoft.com/office/powerpoint/2010/main" val="105687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 SCHEDULE</a:t>
            </a:r>
          </a:p>
        </p:txBody>
      </p:sp>
      <p:sp>
        <p:nvSpPr>
          <p:cNvPr id="3" name="Content Placeholder 2"/>
          <p:cNvSpPr>
            <a:spLocks noGrp="1"/>
          </p:cNvSpPr>
          <p:nvPr>
            <p:ph idx="1"/>
          </p:nvPr>
        </p:nvSpPr>
        <p:spPr>
          <a:xfrm>
            <a:off x="457200" y="1076326"/>
            <a:ext cx="8229600" cy="5049838"/>
          </a:xfrm>
        </p:spPr>
        <p:txBody>
          <a:bodyPr>
            <a:normAutofit fontScale="85000" lnSpcReduction="20000"/>
          </a:bodyPr>
          <a:lstStyle/>
          <a:p>
            <a:r>
              <a:rPr lang="en-AU" dirty="0"/>
              <a:t>This is similar to the work schedules previously prepared by custodians for Office of Rail Heritage funded work. </a:t>
            </a:r>
          </a:p>
          <a:p>
            <a:r>
              <a:rPr lang="en-AU" dirty="0"/>
              <a:t>It is designed to ensure accurate estimates on the cost of the proposed work are developed and provided</a:t>
            </a:r>
          </a:p>
          <a:p>
            <a:r>
              <a:rPr lang="en-AU" dirty="0"/>
              <a:t>It is designed to ensure IFAP can clearly understand what parts of a project funding is being requested for</a:t>
            </a:r>
          </a:p>
          <a:p>
            <a:r>
              <a:rPr lang="en-AU" dirty="0"/>
              <a:t>It is designed to ensure custodians can include their own contribution, and the contribution of sponsors, grants and the local community, where applicable. </a:t>
            </a:r>
          </a:p>
        </p:txBody>
      </p:sp>
    </p:spTree>
    <p:extLst>
      <p:ext uri="{BB962C8B-B14F-4D97-AF65-F5344CB8AC3E}">
        <p14:creationId xmlns:p14="http://schemas.microsoft.com/office/powerpoint/2010/main" val="77857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EXPENDITURE TABLE</a:t>
            </a:r>
          </a:p>
        </p:txBody>
      </p:sp>
      <p:sp>
        <p:nvSpPr>
          <p:cNvPr id="3" name="Content Placeholder 2"/>
          <p:cNvSpPr>
            <a:spLocks noGrp="1"/>
          </p:cNvSpPr>
          <p:nvPr>
            <p:ph idx="1"/>
          </p:nvPr>
        </p:nvSpPr>
        <p:spPr>
          <a:xfrm>
            <a:off x="457200" y="1247776"/>
            <a:ext cx="8229600" cy="4878388"/>
          </a:xfrm>
        </p:spPr>
        <p:txBody>
          <a:bodyPr>
            <a:normAutofit lnSpcReduction="10000"/>
          </a:bodyPr>
          <a:lstStyle/>
          <a:p>
            <a:r>
              <a:rPr lang="en-AU" dirty="0"/>
              <a:t>Funds will be reimbursed on presentation of receipts to match the claim.</a:t>
            </a:r>
          </a:p>
          <a:p>
            <a:r>
              <a:rPr lang="en-AU" dirty="0"/>
              <a:t>For large-scale, large-cost projects, invoices may be presented directly to THNSW for payment if so arranged prior. </a:t>
            </a:r>
          </a:p>
          <a:p>
            <a:r>
              <a:rPr lang="en-AU" dirty="0"/>
              <a:t>To ensure transparency and good governance, custodians will need to provide evidence of their expenditure and show that the money has been used for the reasons it was approved. </a:t>
            </a:r>
          </a:p>
        </p:txBody>
      </p:sp>
    </p:spTree>
    <p:extLst>
      <p:ext uri="{BB962C8B-B14F-4D97-AF65-F5344CB8AC3E}">
        <p14:creationId xmlns:p14="http://schemas.microsoft.com/office/powerpoint/2010/main" val="211240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MORNING TEA</a:t>
            </a:r>
          </a:p>
        </p:txBody>
      </p:sp>
      <p:sp>
        <p:nvSpPr>
          <p:cNvPr id="3" name="Content Placeholder 2"/>
          <p:cNvSpPr>
            <a:spLocks noGrp="1"/>
          </p:cNvSpPr>
          <p:nvPr>
            <p:ph idx="1"/>
          </p:nvPr>
        </p:nvSpPr>
        <p:spPr/>
        <p:txBody>
          <a:bodyPr/>
          <a:lstStyle/>
          <a:p>
            <a:pPr marL="0" indent="0">
              <a:buNone/>
            </a:pPr>
            <a:r>
              <a:rPr lang="en-AU" dirty="0"/>
              <a:t>Morning session resumes: 11.00am</a:t>
            </a:r>
          </a:p>
        </p:txBody>
      </p:sp>
    </p:spTree>
    <p:extLst>
      <p:ext uri="{BB962C8B-B14F-4D97-AF65-F5344CB8AC3E}">
        <p14:creationId xmlns:p14="http://schemas.microsoft.com/office/powerpoint/2010/main" val="120217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graphicFrame>
        <p:nvGraphicFramePr>
          <p:cNvPr id="4" name="Table 3"/>
          <p:cNvGraphicFramePr>
            <a:graphicFrameLocks noGrp="1"/>
          </p:cNvGraphicFramePr>
          <p:nvPr>
            <p:extLst>
              <p:ext uri="{D42A27DB-BD31-4B8C-83A1-F6EECF244321}">
                <p14:modId xmlns:p14="http://schemas.microsoft.com/office/powerpoint/2010/main" val="3087501868"/>
              </p:ext>
            </p:extLst>
          </p:nvPr>
        </p:nvGraphicFramePr>
        <p:xfrm>
          <a:off x="695324" y="1142994"/>
          <a:ext cx="7781923" cy="4170642"/>
        </p:xfrm>
        <a:graphic>
          <a:graphicData uri="http://schemas.openxmlformats.org/drawingml/2006/table">
            <a:tbl>
              <a:tblPr firstRow="1" firstCol="1" bandRow="1">
                <a:tableStyleId>{5C22544A-7EE6-4342-B048-85BDC9FD1C3A}</a:tableStyleId>
              </a:tblPr>
              <a:tblGrid>
                <a:gridCol w="805199">
                  <a:extLst>
                    <a:ext uri="{9D8B030D-6E8A-4147-A177-3AD203B41FA5}">
                      <a16:colId xmlns:a16="http://schemas.microsoft.com/office/drawing/2014/main" val="20000"/>
                    </a:ext>
                  </a:extLst>
                </a:gridCol>
                <a:gridCol w="1604824">
                  <a:extLst>
                    <a:ext uri="{9D8B030D-6E8A-4147-A177-3AD203B41FA5}">
                      <a16:colId xmlns:a16="http://schemas.microsoft.com/office/drawing/2014/main" val="20001"/>
                    </a:ext>
                  </a:extLst>
                </a:gridCol>
                <a:gridCol w="122625">
                  <a:extLst>
                    <a:ext uri="{9D8B030D-6E8A-4147-A177-3AD203B41FA5}">
                      <a16:colId xmlns:a16="http://schemas.microsoft.com/office/drawing/2014/main" val="20002"/>
                    </a:ext>
                  </a:extLst>
                </a:gridCol>
                <a:gridCol w="1229702">
                  <a:extLst>
                    <a:ext uri="{9D8B030D-6E8A-4147-A177-3AD203B41FA5}">
                      <a16:colId xmlns:a16="http://schemas.microsoft.com/office/drawing/2014/main" val="20003"/>
                    </a:ext>
                  </a:extLst>
                </a:gridCol>
                <a:gridCol w="122625">
                  <a:extLst>
                    <a:ext uri="{9D8B030D-6E8A-4147-A177-3AD203B41FA5}">
                      <a16:colId xmlns:a16="http://schemas.microsoft.com/office/drawing/2014/main" val="20004"/>
                    </a:ext>
                  </a:extLst>
                </a:gridCol>
                <a:gridCol w="1275098">
                  <a:extLst>
                    <a:ext uri="{9D8B030D-6E8A-4147-A177-3AD203B41FA5}">
                      <a16:colId xmlns:a16="http://schemas.microsoft.com/office/drawing/2014/main" val="20005"/>
                    </a:ext>
                  </a:extLst>
                </a:gridCol>
                <a:gridCol w="1104661">
                  <a:extLst>
                    <a:ext uri="{9D8B030D-6E8A-4147-A177-3AD203B41FA5}">
                      <a16:colId xmlns:a16="http://schemas.microsoft.com/office/drawing/2014/main" val="20006"/>
                    </a:ext>
                  </a:extLst>
                </a:gridCol>
                <a:gridCol w="1517189">
                  <a:extLst>
                    <a:ext uri="{9D8B030D-6E8A-4147-A177-3AD203B41FA5}">
                      <a16:colId xmlns:a16="http://schemas.microsoft.com/office/drawing/2014/main" val="20007"/>
                    </a:ext>
                  </a:extLst>
                </a:gridCol>
              </a:tblGrid>
              <a:tr h="293151">
                <a:tc>
                  <a:txBody>
                    <a:bodyPr/>
                    <a:lstStyle/>
                    <a:p>
                      <a:pPr algn="just">
                        <a:spcAft>
                          <a:spcPts val="0"/>
                        </a:spcAft>
                      </a:pPr>
                      <a:r>
                        <a:rPr lang="en-AU" sz="1100" dirty="0">
                          <a:effectLst/>
                        </a:rPr>
                        <a:t>TIME</a:t>
                      </a:r>
                      <a:endParaRPr lang="en-AU" sz="1100" dirty="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TOPIC</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dirty="0">
                          <a:effectLst/>
                        </a:rPr>
                        <a:t>AUDIENCE</a:t>
                      </a:r>
                      <a:endParaRPr lang="en-AU" sz="1100" dirty="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TYPE</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DURATION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PRESENTER</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r h="293151">
                <a:tc>
                  <a:txBody>
                    <a:bodyPr/>
                    <a:lstStyle/>
                    <a:p>
                      <a:pPr algn="just">
                        <a:spcAft>
                          <a:spcPts val="0"/>
                        </a:spcAft>
                      </a:pPr>
                      <a:r>
                        <a:rPr lang="en-AU" sz="1100">
                          <a:effectLst/>
                        </a:rPr>
                        <a:t>9.00</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dirty="0">
                          <a:effectLst/>
                        </a:rPr>
                        <a:t>Welcome and overview</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Andrew Moritz</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293151">
                <a:tc>
                  <a:txBody>
                    <a:bodyPr/>
                    <a:lstStyle/>
                    <a:p>
                      <a:pPr algn="just">
                        <a:spcAft>
                          <a:spcPts val="0"/>
                        </a:spcAft>
                      </a:pPr>
                      <a:r>
                        <a:rPr lang="en-AU" sz="1100">
                          <a:effectLst/>
                        </a:rPr>
                        <a:t>9.05</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dirty="0">
                          <a:effectLst/>
                        </a:rPr>
                        <a:t>Funding arrangements and IFAP</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10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Andrew Moritz </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486941">
                <a:tc>
                  <a:txBody>
                    <a:bodyPr/>
                    <a:lstStyle/>
                    <a:p>
                      <a:pPr algn="just">
                        <a:spcAft>
                          <a:spcPts val="0"/>
                        </a:spcAft>
                      </a:pPr>
                      <a:r>
                        <a:rPr lang="en-AU" sz="1100">
                          <a:effectLst/>
                        </a:rPr>
                        <a:t>9.15</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dirty="0">
                          <a:effectLst/>
                          <a:latin typeface="+mn-lt"/>
                          <a:ea typeface="+mn-ea"/>
                          <a:cs typeface="+mn-cs"/>
                        </a:rPr>
                        <a:t>Custody</a:t>
                      </a:r>
                      <a:r>
                        <a:rPr lang="en-AU" sz="1100" baseline="0" dirty="0">
                          <a:effectLst/>
                          <a:latin typeface="+mn-lt"/>
                          <a:ea typeface="+mn-ea"/>
                          <a:cs typeface="+mn-cs"/>
                        </a:rPr>
                        <a:t> management agreements</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 and discussion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30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dirty="0">
                          <a:effectLst/>
                        </a:rPr>
                        <a:t>Andrew Moritz</a:t>
                      </a:r>
                      <a:endParaRPr lang="en-AU"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r h="293151">
                <a:tc>
                  <a:txBody>
                    <a:bodyPr/>
                    <a:lstStyle/>
                    <a:p>
                      <a:pPr algn="just">
                        <a:spcAft>
                          <a:spcPts val="0"/>
                        </a:spcAft>
                      </a:pPr>
                      <a:r>
                        <a:rPr lang="en-AU" sz="1100">
                          <a:effectLst/>
                        </a:rPr>
                        <a:t>9.45</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dirty="0">
                          <a:effectLst/>
                        </a:rPr>
                        <a:t>S2 funding proposals</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15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dirty="0">
                          <a:effectLst/>
                        </a:rPr>
                        <a:t>Jennifer Edmonds</a:t>
                      </a:r>
                      <a:endParaRPr lang="en-AU" sz="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4"/>
                  </a:ext>
                </a:extLst>
              </a:tr>
              <a:tr h="416911">
                <a:tc>
                  <a:txBody>
                    <a:bodyPr/>
                    <a:lstStyle/>
                    <a:p>
                      <a:pPr algn="just">
                        <a:spcAft>
                          <a:spcPts val="0"/>
                        </a:spcAft>
                      </a:pPr>
                      <a:r>
                        <a:rPr lang="en-AU" sz="1100">
                          <a:effectLst/>
                        </a:rPr>
                        <a:t>10.00</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Heritage impact statements and scopes of work</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15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Jennifer Edmonds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5"/>
                  </a:ext>
                </a:extLst>
              </a:tr>
              <a:tr h="293151">
                <a:tc>
                  <a:txBody>
                    <a:bodyPr/>
                    <a:lstStyle/>
                    <a:p>
                      <a:pPr algn="just">
                        <a:spcAft>
                          <a:spcPts val="0"/>
                        </a:spcAft>
                      </a:pPr>
                      <a:r>
                        <a:rPr lang="en-AU" sz="1100">
                          <a:effectLst/>
                        </a:rPr>
                        <a:t>10.15</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dirty="0">
                          <a:effectLst/>
                        </a:rPr>
                        <a:t>Work schedule</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15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Jennifer Edmonds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6"/>
                  </a:ext>
                </a:extLst>
              </a:tr>
              <a:tr h="293151">
                <a:tc>
                  <a:txBody>
                    <a:bodyPr/>
                    <a:lstStyle/>
                    <a:p>
                      <a:pPr algn="just">
                        <a:spcAft>
                          <a:spcPts val="0"/>
                        </a:spcAft>
                      </a:pPr>
                      <a:r>
                        <a:rPr lang="en-AU" sz="1100">
                          <a:effectLst/>
                        </a:rPr>
                        <a:t>10.30</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Expenditure table</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gridSpan="2">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hMerge="1">
                  <a:txBody>
                    <a:bodyPr/>
                    <a:lstStyle/>
                    <a:p>
                      <a:endParaRPr lang="en-AU"/>
                    </a:p>
                  </a:txBody>
                  <a:tcPr/>
                </a:tc>
                <a:tc>
                  <a:txBody>
                    <a:bodyPr/>
                    <a:lstStyle/>
                    <a:p>
                      <a:pPr algn="just">
                        <a:spcAft>
                          <a:spcPts val="0"/>
                        </a:spcAft>
                      </a:pPr>
                      <a:r>
                        <a:rPr lang="en-AU" sz="1100">
                          <a:effectLst/>
                        </a:rPr>
                        <a:t>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Jennifer Edmonds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7"/>
                  </a:ext>
                </a:extLst>
              </a:tr>
              <a:tr h="293151">
                <a:tc>
                  <a:txBody>
                    <a:bodyPr/>
                    <a:lstStyle/>
                    <a:p>
                      <a:pPr algn="just">
                        <a:spcAft>
                          <a:spcPts val="0"/>
                        </a:spcAft>
                      </a:pPr>
                      <a:r>
                        <a:rPr lang="en-AU" sz="1100">
                          <a:effectLst/>
                        </a:rPr>
                        <a:t>10.35</a:t>
                      </a:r>
                      <a:endParaRPr lang="en-AU" sz="1100">
                        <a:effectLst/>
                        <a:latin typeface="Arial"/>
                        <a:ea typeface="Times New Roman"/>
                        <a:cs typeface="Times New Roman"/>
                      </a:endParaRPr>
                    </a:p>
                  </a:txBody>
                  <a:tcPr marL="68580" marR="68580" marT="0" marB="0"/>
                </a:tc>
                <a:tc gridSpan="7">
                  <a:txBody>
                    <a:bodyPr/>
                    <a:lstStyle/>
                    <a:p>
                      <a:pPr algn="just">
                        <a:spcAft>
                          <a:spcPts val="0"/>
                        </a:spcAft>
                      </a:pPr>
                      <a:r>
                        <a:rPr lang="en-AU" sz="1100">
                          <a:effectLst/>
                        </a:rPr>
                        <a:t>MORNING TEA</a:t>
                      </a:r>
                      <a:endParaRPr lang="en-AU" sz="110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8"/>
                  </a:ext>
                </a:extLst>
              </a:tr>
              <a:tr h="293151">
                <a:tc>
                  <a:txBody>
                    <a:bodyPr/>
                    <a:lstStyle/>
                    <a:p>
                      <a:pPr algn="just">
                        <a:spcAft>
                          <a:spcPts val="0"/>
                        </a:spcAft>
                      </a:pPr>
                      <a:r>
                        <a:rPr lang="en-AU" sz="1100">
                          <a:effectLst/>
                        </a:rPr>
                        <a:t>11.00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Template package</a:t>
                      </a:r>
                      <a:endParaRPr lang="en-AU" sz="1100">
                        <a:effectLst/>
                        <a:latin typeface="Arial"/>
                        <a:ea typeface="Times New Roman"/>
                        <a:cs typeface="Times New Roman"/>
                      </a:endParaRPr>
                    </a:p>
                  </a:txBody>
                  <a:tcPr marL="68580" marR="68580" marT="0" marB="0"/>
                </a:tc>
                <a:tc gridSpan="3">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a:txBody>
                    <a:bodyPr/>
                    <a:lstStyle/>
                    <a:p>
                      <a:pPr algn="just">
                        <a:spcAft>
                          <a:spcPts val="0"/>
                        </a:spcAft>
                      </a:pPr>
                      <a:r>
                        <a:rPr lang="en-AU" sz="1100">
                          <a:effectLst/>
                        </a:rPr>
                        <a:t>Workshop</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50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THNSW team</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9"/>
                  </a:ext>
                </a:extLst>
              </a:tr>
              <a:tr h="586302">
                <a:tc>
                  <a:txBody>
                    <a:bodyPr/>
                    <a:lstStyle/>
                    <a:p>
                      <a:pPr algn="just">
                        <a:spcAft>
                          <a:spcPts val="0"/>
                        </a:spcAft>
                      </a:pPr>
                      <a:r>
                        <a:rPr lang="en-AU" sz="1100">
                          <a:effectLst/>
                        </a:rPr>
                        <a:t>11.50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Thank you and wrap up</a:t>
                      </a:r>
                      <a:endParaRPr lang="en-AU" sz="1100">
                        <a:effectLst/>
                        <a:latin typeface="Arial"/>
                        <a:ea typeface="Times New Roman"/>
                        <a:cs typeface="Times New Roman"/>
                      </a:endParaRPr>
                    </a:p>
                  </a:txBody>
                  <a:tcPr marL="68580" marR="68580" marT="0" marB="0"/>
                </a:tc>
                <a:tc gridSpan="3">
                  <a:txBody>
                    <a:bodyPr/>
                    <a:lstStyle/>
                    <a:p>
                      <a:pPr algn="just">
                        <a:spcAft>
                          <a:spcPts val="0"/>
                        </a:spcAft>
                      </a:pPr>
                      <a:r>
                        <a:rPr lang="en-AU" sz="1100">
                          <a:effectLst/>
                        </a:rPr>
                        <a:t>Custodians</a:t>
                      </a:r>
                      <a:endParaRPr lang="en-AU" sz="110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10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Andrew Moritz</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10"/>
                  </a:ext>
                </a:extLst>
              </a:tr>
              <a:tr h="293151">
                <a:tc>
                  <a:txBody>
                    <a:bodyPr/>
                    <a:lstStyle/>
                    <a:p>
                      <a:pPr algn="just">
                        <a:spcAft>
                          <a:spcPts val="0"/>
                        </a:spcAft>
                      </a:pPr>
                      <a:r>
                        <a:rPr lang="en-AU" sz="1100">
                          <a:effectLst/>
                        </a:rPr>
                        <a:t>12.00</a:t>
                      </a:r>
                      <a:endParaRPr lang="en-AU" sz="1100">
                        <a:effectLst/>
                        <a:latin typeface="Arial"/>
                        <a:ea typeface="Times New Roman"/>
                        <a:cs typeface="Times New Roman"/>
                      </a:endParaRPr>
                    </a:p>
                  </a:txBody>
                  <a:tcPr marL="68580" marR="68580" marT="0" marB="0"/>
                </a:tc>
                <a:tc gridSpan="7">
                  <a:txBody>
                    <a:bodyPr/>
                    <a:lstStyle/>
                    <a:p>
                      <a:pPr algn="just">
                        <a:spcAft>
                          <a:spcPts val="0"/>
                        </a:spcAft>
                      </a:pPr>
                      <a:r>
                        <a:rPr lang="en-AU" sz="1100" dirty="0">
                          <a:effectLst/>
                        </a:rPr>
                        <a:t>LUNCH</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TEMPLATE PACKAGE WORKSHOP</a:t>
            </a:r>
          </a:p>
        </p:txBody>
      </p:sp>
      <p:sp>
        <p:nvSpPr>
          <p:cNvPr id="4" name="TextBox 3"/>
          <p:cNvSpPr txBox="1"/>
          <p:nvPr/>
        </p:nvSpPr>
        <p:spPr>
          <a:xfrm>
            <a:off x="609600" y="1524000"/>
            <a:ext cx="8077200" cy="584775"/>
          </a:xfrm>
          <a:prstGeom prst="rect">
            <a:avLst/>
          </a:prstGeom>
          <a:noFill/>
        </p:spPr>
        <p:txBody>
          <a:bodyPr wrap="square" rtlCol="0">
            <a:spAutoFit/>
          </a:bodyPr>
          <a:lstStyle/>
          <a:p>
            <a:r>
              <a:rPr lang="en-AU" sz="3200" dirty="0">
                <a:solidFill>
                  <a:schemeClr val="bg1">
                    <a:lumMod val="65000"/>
                  </a:schemeClr>
                </a:solidFill>
                <a:latin typeface="Arial" panose="020B0604020202020204" pitchFamily="34" charset="0"/>
                <a:cs typeface="Arial" panose="020B0604020202020204" pitchFamily="34" charset="0"/>
              </a:rPr>
              <a:t>Workshop finishes 12.00pm</a:t>
            </a:r>
          </a:p>
        </p:txBody>
      </p:sp>
    </p:spTree>
    <p:extLst>
      <p:ext uri="{BB962C8B-B14F-4D97-AF65-F5344CB8AC3E}">
        <p14:creationId xmlns:p14="http://schemas.microsoft.com/office/powerpoint/2010/main" val="391764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LUNCH</a:t>
            </a:r>
          </a:p>
        </p:txBody>
      </p:sp>
      <p:sp>
        <p:nvSpPr>
          <p:cNvPr id="3" name="Content Placeholder 2"/>
          <p:cNvSpPr>
            <a:spLocks noGrp="1"/>
          </p:cNvSpPr>
          <p:nvPr>
            <p:ph idx="1"/>
          </p:nvPr>
        </p:nvSpPr>
        <p:spPr/>
        <p:txBody>
          <a:bodyPr/>
          <a:lstStyle/>
          <a:p>
            <a:pPr marL="0" indent="0">
              <a:buNone/>
            </a:pPr>
            <a:r>
              <a:rPr lang="en-AU" dirty="0"/>
              <a:t>Afternoon session begins: 1.00PM</a:t>
            </a:r>
          </a:p>
        </p:txBody>
      </p:sp>
    </p:spTree>
    <p:extLst>
      <p:ext uri="{BB962C8B-B14F-4D97-AF65-F5344CB8AC3E}">
        <p14:creationId xmlns:p14="http://schemas.microsoft.com/office/powerpoint/2010/main" val="68504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7862" y="2514600"/>
            <a:ext cx="8138938" cy="2942848"/>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2800" b="1" kern="1200">
                <a:solidFill>
                  <a:schemeClr val="tx1">
                    <a:lumMod val="50000"/>
                    <a:lumOff val="50000"/>
                  </a:schemeClr>
                </a:solidFill>
                <a:latin typeface="Arial"/>
                <a:ea typeface="+mj-ea"/>
                <a:cs typeface="Arial"/>
              </a:defRPr>
            </a:lvl1pPr>
          </a:lstStyle>
          <a:p>
            <a:pPr>
              <a:lnSpc>
                <a:spcPct val="120000"/>
              </a:lnSpc>
            </a:pPr>
            <a:r>
              <a:rPr lang="en-US" dirty="0">
                <a:solidFill>
                  <a:srgbClr val="B80B00"/>
                </a:solidFill>
              </a:rPr>
              <a:t>SECTOR WORKSHOP</a:t>
            </a:r>
            <a:br>
              <a:rPr lang="en-US" dirty="0">
                <a:solidFill>
                  <a:srgbClr val="B80B00"/>
                </a:solidFill>
              </a:rPr>
            </a:br>
            <a:r>
              <a:rPr lang="en-US" sz="2700" b="0" dirty="0">
                <a:solidFill>
                  <a:srgbClr val="B80B00"/>
                </a:solidFill>
              </a:rPr>
              <a:t>Part Two</a:t>
            </a:r>
          </a:p>
          <a:p>
            <a:pPr>
              <a:lnSpc>
                <a:spcPct val="120000"/>
              </a:lnSpc>
            </a:pPr>
            <a:r>
              <a:rPr lang="en-US" sz="2700" b="0" dirty="0">
                <a:solidFill>
                  <a:srgbClr val="B80B00"/>
                </a:solidFill>
              </a:rPr>
              <a:t>Aspiring Custodians and Grant Applications</a:t>
            </a:r>
            <a:br>
              <a:rPr lang="en-US" sz="2700" b="0" dirty="0">
                <a:solidFill>
                  <a:srgbClr val="B80B00"/>
                </a:solidFill>
              </a:rPr>
            </a:br>
            <a:endParaRPr lang="en-US" sz="2700" b="0" dirty="0">
              <a:solidFill>
                <a:srgbClr val="B80B00"/>
              </a:solidFill>
            </a:endParaRPr>
          </a:p>
          <a:p>
            <a:pPr>
              <a:lnSpc>
                <a:spcPct val="120000"/>
              </a:lnSpc>
            </a:pPr>
            <a:endParaRPr lang="en-US" sz="2700" b="0" dirty="0">
              <a:solidFill>
                <a:srgbClr val="B80B00"/>
              </a:solidFill>
            </a:endParaRPr>
          </a:p>
          <a:p>
            <a:pPr>
              <a:lnSpc>
                <a:spcPct val="120000"/>
              </a:lnSpc>
            </a:pPr>
            <a:r>
              <a:rPr lang="en-US" sz="2700" b="0" dirty="0">
                <a:solidFill>
                  <a:srgbClr val="B80B00"/>
                </a:solidFill>
              </a:rPr>
              <a:t>Saturday 14 May 2016 </a:t>
            </a:r>
            <a:br>
              <a:rPr lang="en-US" sz="2700" b="0" dirty="0">
                <a:solidFill>
                  <a:srgbClr val="B80B00"/>
                </a:solidFill>
              </a:rPr>
            </a:br>
            <a:endParaRPr lang="en-US" sz="2700" b="0" dirty="0">
              <a:solidFill>
                <a:srgbClr val="B80B00"/>
              </a:solidFill>
            </a:endParaRPr>
          </a:p>
        </p:txBody>
      </p:sp>
    </p:spTree>
    <p:extLst>
      <p:ext uri="{BB962C8B-B14F-4D97-AF65-F5344CB8AC3E}">
        <p14:creationId xmlns:p14="http://schemas.microsoft.com/office/powerpoint/2010/main" val="117908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AGENDA</a:t>
            </a:r>
          </a:p>
        </p:txBody>
      </p:sp>
      <p:graphicFrame>
        <p:nvGraphicFramePr>
          <p:cNvPr id="4" name="Table 3"/>
          <p:cNvGraphicFramePr>
            <a:graphicFrameLocks noGrp="1"/>
          </p:cNvGraphicFramePr>
          <p:nvPr>
            <p:extLst>
              <p:ext uri="{D42A27DB-BD31-4B8C-83A1-F6EECF244321}">
                <p14:modId xmlns:p14="http://schemas.microsoft.com/office/powerpoint/2010/main" val="406350576"/>
              </p:ext>
            </p:extLst>
          </p:nvPr>
        </p:nvGraphicFramePr>
        <p:xfrm>
          <a:off x="609600" y="1495423"/>
          <a:ext cx="8210550" cy="4448176"/>
        </p:xfrm>
        <a:graphic>
          <a:graphicData uri="http://schemas.openxmlformats.org/drawingml/2006/table">
            <a:tbl>
              <a:tblPr firstRow="1" firstCol="1" bandRow="1">
                <a:tableStyleId>{5C22544A-7EE6-4342-B048-85BDC9FD1C3A}</a:tableStyleId>
              </a:tblPr>
              <a:tblGrid>
                <a:gridCol w="885520">
                  <a:extLst>
                    <a:ext uri="{9D8B030D-6E8A-4147-A177-3AD203B41FA5}">
                      <a16:colId xmlns:a16="http://schemas.microsoft.com/office/drawing/2014/main" val="20000"/>
                    </a:ext>
                  </a:extLst>
                </a:gridCol>
                <a:gridCol w="1764909">
                  <a:extLst>
                    <a:ext uri="{9D8B030D-6E8A-4147-A177-3AD203B41FA5}">
                      <a16:colId xmlns:a16="http://schemas.microsoft.com/office/drawing/2014/main" val="20001"/>
                    </a:ext>
                  </a:extLst>
                </a:gridCol>
                <a:gridCol w="1397038">
                  <a:extLst>
                    <a:ext uri="{9D8B030D-6E8A-4147-A177-3AD203B41FA5}">
                      <a16:colId xmlns:a16="http://schemas.microsoft.com/office/drawing/2014/main" val="20002"/>
                    </a:ext>
                  </a:extLst>
                </a:gridCol>
                <a:gridCol w="1402292">
                  <a:extLst>
                    <a:ext uri="{9D8B030D-6E8A-4147-A177-3AD203B41FA5}">
                      <a16:colId xmlns:a16="http://schemas.microsoft.com/office/drawing/2014/main" val="20003"/>
                    </a:ext>
                  </a:extLst>
                </a:gridCol>
                <a:gridCol w="1227115">
                  <a:extLst>
                    <a:ext uri="{9D8B030D-6E8A-4147-A177-3AD203B41FA5}">
                      <a16:colId xmlns:a16="http://schemas.microsoft.com/office/drawing/2014/main" val="20004"/>
                    </a:ext>
                  </a:extLst>
                </a:gridCol>
                <a:gridCol w="1533676">
                  <a:extLst>
                    <a:ext uri="{9D8B030D-6E8A-4147-A177-3AD203B41FA5}">
                      <a16:colId xmlns:a16="http://schemas.microsoft.com/office/drawing/2014/main" val="20005"/>
                    </a:ext>
                  </a:extLst>
                </a:gridCol>
              </a:tblGrid>
              <a:tr h="556022">
                <a:tc>
                  <a:txBody>
                    <a:bodyPr/>
                    <a:lstStyle/>
                    <a:p>
                      <a:pPr algn="just">
                        <a:spcAft>
                          <a:spcPts val="0"/>
                        </a:spcAft>
                      </a:pPr>
                      <a:r>
                        <a:rPr lang="en-AU" sz="1100" dirty="0">
                          <a:effectLst/>
                        </a:rPr>
                        <a:t>1.00</a:t>
                      </a:r>
                      <a:endParaRPr lang="en-AU" sz="1100" dirty="0">
                        <a:effectLst/>
                        <a:latin typeface="Arial"/>
                        <a:ea typeface="Times New Roman"/>
                        <a:cs typeface="Times New Roman"/>
                      </a:endParaRPr>
                    </a:p>
                  </a:txBody>
                  <a:tcPr marL="68580" marR="68580" marT="0" marB="0"/>
                </a:tc>
                <a:tc>
                  <a:txBody>
                    <a:bodyPr/>
                    <a:lstStyle/>
                    <a:p>
                      <a:pPr algn="just">
                        <a:spcAft>
                          <a:spcPts val="0"/>
                        </a:spcAft>
                      </a:pPr>
                      <a:r>
                        <a:rPr lang="en-AU" sz="1100">
                          <a:effectLst/>
                        </a:rPr>
                        <a:t>Welcome and overview</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Andrew Moritz</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r h="556022">
                <a:tc>
                  <a:txBody>
                    <a:bodyPr/>
                    <a:lstStyle/>
                    <a:p>
                      <a:pPr algn="just">
                        <a:spcAft>
                          <a:spcPts val="0"/>
                        </a:spcAft>
                      </a:pPr>
                      <a:r>
                        <a:rPr lang="en-AU" sz="1100">
                          <a:effectLst/>
                        </a:rPr>
                        <a:t>1.05</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RHA and ATHRA 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15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Ross Jackson</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556022">
                <a:tc>
                  <a:txBody>
                    <a:bodyPr/>
                    <a:lstStyle/>
                    <a:p>
                      <a:pPr algn="just">
                        <a:spcAft>
                          <a:spcPts val="0"/>
                        </a:spcAft>
                      </a:pPr>
                      <a:r>
                        <a:rPr lang="en-AU" sz="1100">
                          <a:effectLst/>
                        </a:rPr>
                        <a:t>1.20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dirty="0">
                          <a:effectLst/>
                        </a:rPr>
                        <a:t>Applications for loan/custody</a:t>
                      </a:r>
                      <a:r>
                        <a:rPr lang="en-AU" sz="1100" baseline="0" dirty="0">
                          <a:effectLst/>
                        </a:rPr>
                        <a:t> </a:t>
                      </a:r>
                      <a:r>
                        <a:rPr lang="en-AU" sz="1100" dirty="0">
                          <a:effectLst/>
                        </a:rPr>
                        <a:t> agreements</a:t>
                      </a:r>
                      <a:endParaRPr lang="en-AU" sz="1100" dirty="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15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Jennifer Edmonds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556022">
                <a:tc>
                  <a:txBody>
                    <a:bodyPr/>
                    <a:lstStyle/>
                    <a:p>
                      <a:pPr algn="just">
                        <a:spcAft>
                          <a:spcPts val="0"/>
                        </a:spcAft>
                      </a:pPr>
                      <a:r>
                        <a:rPr lang="en-AU" sz="1100">
                          <a:effectLst/>
                        </a:rPr>
                        <a:t>1.50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dirty="0">
                          <a:effectLst/>
                        </a:rPr>
                        <a:t>Loan/custody application workshop</a:t>
                      </a:r>
                      <a:endParaRPr lang="en-AU" sz="1100" dirty="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Workshop</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30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THNSW team</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r h="556022">
                <a:tc>
                  <a:txBody>
                    <a:bodyPr/>
                    <a:lstStyle/>
                    <a:p>
                      <a:pPr algn="just">
                        <a:spcAft>
                          <a:spcPts val="0"/>
                        </a:spcAft>
                      </a:pPr>
                      <a:r>
                        <a:rPr lang="en-AU" sz="1100">
                          <a:effectLst/>
                        </a:rPr>
                        <a:t>2.20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Introduction to EMu/IMu</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30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Jennifer Edmonds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4"/>
                  </a:ext>
                </a:extLst>
              </a:tr>
              <a:tr h="278011">
                <a:tc>
                  <a:txBody>
                    <a:bodyPr/>
                    <a:lstStyle/>
                    <a:p>
                      <a:pPr algn="just">
                        <a:spcAft>
                          <a:spcPts val="0"/>
                        </a:spcAft>
                      </a:pPr>
                      <a:r>
                        <a:rPr lang="en-AU" sz="1100">
                          <a:effectLst/>
                        </a:rPr>
                        <a:t>2.50</a:t>
                      </a:r>
                      <a:endParaRPr lang="en-AU" sz="1100">
                        <a:effectLst/>
                        <a:latin typeface="Arial"/>
                        <a:ea typeface="Times New Roman"/>
                        <a:cs typeface="Times New Roman"/>
                      </a:endParaRPr>
                    </a:p>
                  </a:txBody>
                  <a:tcPr marL="68580" marR="68580" marT="0" marB="0"/>
                </a:tc>
                <a:tc gridSpan="5">
                  <a:txBody>
                    <a:bodyPr/>
                    <a:lstStyle/>
                    <a:p>
                      <a:pPr algn="just">
                        <a:spcAft>
                          <a:spcPts val="0"/>
                        </a:spcAft>
                      </a:pPr>
                      <a:r>
                        <a:rPr lang="en-AU" sz="1100">
                          <a:effectLst/>
                        </a:rPr>
                        <a:t>AFTERNOON TEA</a:t>
                      </a:r>
                      <a:endParaRPr lang="en-AU" sz="110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5"/>
                  </a:ext>
                </a:extLst>
              </a:tr>
              <a:tr h="556022">
                <a:tc>
                  <a:txBody>
                    <a:bodyPr/>
                    <a:lstStyle/>
                    <a:p>
                      <a:pPr algn="just">
                        <a:spcAft>
                          <a:spcPts val="0"/>
                        </a:spcAft>
                      </a:pPr>
                      <a:r>
                        <a:rPr lang="en-AU" sz="1100">
                          <a:effectLst/>
                        </a:rPr>
                        <a:t>3.20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Grants program</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Workshop</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60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RAHS</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6"/>
                  </a:ext>
                </a:extLst>
              </a:tr>
              <a:tr h="556022">
                <a:tc>
                  <a:txBody>
                    <a:bodyPr/>
                    <a:lstStyle/>
                    <a:p>
                      <a:pPr algn="just">
                        <a:spcAft>
                          <a:spcPts val="0"/>
                        </a:spcAft>
                      </a:pPr>
                      <a:r>
                        <a:rPr lang="en-AU" sz="1100">
                          <a:effectLst/>
                        </a:rPr>
                        <a:t>4.20</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Thank you and wrap up</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Custodians and sector</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Presentation</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10 mins</a:t>
                      </a:r>
                      <a:endParaRPr lang="en-AU" sz="1100">
                        <a:effectLst/>
                        <a:latin typeface="Arial"/>
                        <a:ea typeface="Times New Roman"/>
                        <a:cs typeface="Times New Roman"/>
                      </a:endParaRPr>
                    </a:p>
                  </a:txBody>
                  <a:tcPr marL="68580" marR="68580" marT="0" marB="0"/>
                </a:tc>
                <a:tc>
                  <a:txBody>
                    <a:bodyPr/>
                    <a:lstStyle/>
                    <a:p>
                      <a:pPr algn="just">
                        <a:spcAft>
                          <a:spcPts val="0"/>
                        </a:spcAft>
                      </a:pPr>
                      <a:r>
                        <a:rPr lang="en-AU" sz="1100">
                          <a:effectLst/>
                        </a:rPr>
                        <a:t>Andrew Moritz</a:t>
                      </a:r>
                      <a:endParaRPr lang="en-AU" sz="1100">
                        <a:effectLst/>
                        <a:latin typeface="Arial"/>
                        <a:ea typeface="Times New Roman"/>
                        <a:cs typeface="Times New Roman"/>
                      </a:endParaRPr>
                    </a:p>
                  </a:txBody>
                  <a:tcPr marL="68580" marR="68580" marT="0" marB="0"/>
                </a:tc>
                <a:extLst>
                  <a:ext uri="{0D108BD9-81ED-4DB2-BD59-A6C34878D82A}">
                    <a16:rowId xmlns:a16="http://schemas.microsoft.com/office/drawing/2014/main" val="10007"/>
                  </a:ext>
                </a:extLst>
              </a:tr>
              <a:tr h="278011">
                <a:tc>
                  <a:txBody>
                    <a:bodyPr/>
                    <a:lstStyle/>
                    <a:p>
                      <a:pPr algn="just">
                        <a:spcAft>
                          <a:spcPts val="0"/>
                        </a:spcAft>
                      </a:pPr>
                      <a:r>
                        <a:rPr lang="en-AU" sz="1100">
                          <a:effectLst/>
                        </a:rPr>
                        <a:t>4.30</a:t>
                      </a:r>
                      <a:endParaRPr lang="en-AU" sz="1100">
                        <a:effectLst/>
                        <a:latin typeface="Arial"/>
                        <a:ea typeface="Times New Roman"/>
                        <a:cs typeface="Times New Roman"/>
                      </a:endParaRPr>
                    </a:p>
                  </a:txBody>
                  <a:tcPr marL="68580" marR="68580" marT="0" marB="0"/>
                </a:tc>
                <a:tc gridSpan="5">
                  <a:txBody>
                    <a:bodyPr/>
                    <a:lstStyle/>
                    <a:p>
                      <a:pPr algn="just">
                        <a:spcAft>
                          <a:spcPts val="0"/>
                        </a:spcAft>
                      </a:pPr>
                      <a:r>
                        <a:rPr lang="en-AU" sz="1100" dirty="0">
                          <a:effectLst/>
                        </a:rPr>
                        <a:t>FINISH</a:t>
                      </a:r>
                      <a:endParaRPr lang="en-AU" sz="1100" dirty="0">
                        <a:effectLst/>
                        <a:latin typeface="Arial"/>
                        <a:ea typeface="Times New Roman"/>
                        <a:cs typeface="Times New Roman"/>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4411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INDEPENDENT FUNDING AND ADVISORY PANEL</a:t>
            </a:r>
          </a:p>
        </p:txBody>
      </p:sp>
      <p:sp>
        <p:nvSpPr>
          <p:cNvPr id="3" name="Content Placeholder 2"/>
          <p:cNvSpPr>
            <a:spLocks noGrp="1"/>
          </p:cNvSpPr>
          <p:nvPr>
            <p:ph idx="1"/>
          </p:nvPr>
        </p:nvSpPr>
        <p:spPr/>
        <p:txBody>
          <a:bodyPr/>
          <a:lstStyle/>
          <a:p>
            <a:r>
              <a:rPr lang="en-AU" dirty="0"/>
              <a:t>Christine Wright</a:t>
            </a:r>
          </a:p>
          <a:p>
            <a:r>
              <a:rPr lang="en-AU" dirty="0"/>
              <a:t>Diane Leeson</a:t>
            </a:r>
          </a:p>
          <a:p>
            <a:r>
              <a:rPr lang="en-AU" dirty="0"/>
              <a:t>Stuart </a:t>
            </a:r>
            <a:r>
              <a:rPr lang="en-AU" dirty="0" err="1"/>
              <a:t>Coppock</a:t>
            </a:r>
            <a:endParaRPr lang="en-AU" dirty="0"/>
          </a:p>
          <a:p>
            <a:r>
              <a:rPr lang="en-AU" dirty="0"/>
              <a:t>John Minchin</a:t>
            </a:r>
          </a:p>
          <a:p>
            <a:endParaRPr lang="en-AU" dirty="0"/>
          </a:p>
        </p:txBody>
      </p:sp>
    </p:spTree>
    <p:extLst>
      <p:ext uri="{BB962C8B-B14F-4D97-AF65-F5344CB8AC3E}">
        <p14:creationId xmlns:p14="http://schemas.microsoft.com/office/powerpoint/2010/main" val="304411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ROLES AND RESPONSIBILITIES</a:t>
            </a:r>
          </a:p>
        </p:txBody>
      </p:sp>
      <p:graphicFrame>
        <p:nvGraphicFramePr>
          <p:cNvPr id="4" name="Diagram 3"/>
          <p:cNvGraphicFramePr/>
          <p:nvPr>
            <p:extLst>
              <p:ext uri="{D42A27DB-BD31-4B8C-83A1-F6EECF244321}">
                <p14:modId xmlns:p14="http://schemas.microsoft.com/office/powerpoint/2010/main" val="817562478"/>
              </p:ext>
            </p:extLst>
          </p:nvPr>
        </p:nvGraphicFramePr>
        <p:xfrm>
          <a:off x="457200" y="1397000"/>
          <a:ext cx="7934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625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LOAN/CUSTODY APPLICATIONS</a:t>
            </a:r>
          </a:p>
        </p:txBody>
      </p:sp>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r>
              <a:rPr lang="en-AU" dirty="0"/>
              <a:t>A loan/custody application template has been developed to ensure:</a:t>
            </a:r>
          </a:p>
          <a:p>
            <a:r>
              <a:rPr lang="en-AU" dirty="0"/>
              <a:t>Applicants understand the kind of information that is required</a:t>
            </a:r>
          </a:p>
          <a:p>
            <a:r>
              <a:rPr lang="en-AU" dirty="0"/>
              <a:t>All applicants give the same information</a:t>
            </a:r>
          </a:p>
          <a:p>
            <a:r>
              <a:rPr lang="en-AU" dirty="0"/>
              <a:t>As much supporting information is provided as possible at the beginning of the process</a:t>
            </a:r>
          </a:p>
          <a:p>
            <a:r>
              <a:rPr lang="en-AU" dirty="0"/>
              <a:t>The applicant is given hints on how some of the questions might be answered</a:t>
            </a:r>
          </a:p>
          <a:p>
            <a:endParaRPr lang="en-AU" dirty="0"/>
          </a:p>
        </p:txBody>
      </p:sp>
    </p:spTree>
    <p:extLst>
      <p:ext uri="{BB962C8B-B14F-4D97-AF65-F5344CB8AC3E}">
        <p14:creationId xmlns:p14="http://schemas.microsoft.com/office/powerpoint/2010/main" val="296237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LOAN/CUSTODY APPLICATIONS</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IFAP will have oversight of the loans process. For most small object loans, or for short-term loans, especially where security and object care can be managed by the applicant, it is likely that approval will be straightforward. </a:t>
            </a:r>
          </a:p>
          <a:p>
            <a:pPr marL="0" indent="0">
              <a:buNone/>
            </a:pPr>
            <a:r>
              <a:rPr lang="en-AU" dirty="0"/>
              <a:t>For rolling stock, long-term loans or objects that have a high level of interest (such as the model collection, where multiple applications have been received) IFAP will carry out a robust process to determine allocation. </a:t>
            </a:r>
          </a:p>
        </p:txBody>
      </p:sp>
    </p:spTree>
    <p:extLst>
      <p:ext uri="{BB962C8B-B14F-4D97-AF65-F5344CB8AC3E}">
        <p14:creationId xmlns:p14="http://schemas.microsoft.com/office/powerpoint/2010/main" val="18799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LOAN APPLICATION WORKSHOP</a:t>
            </a:r>
          </a:p>
        </p:txBody>
      </p:sp>
      <p:sp>
        <p:nvSpPr>
          <p:cNvPr id="4" name="TextBox 3"/>
          <p:cNvSpPr txBox="1"/>
          <p:nvPr/>
        </p:nvSpPr>
        <p:spPr>
          <a:xfrm>
            <a:off x="600075" y="1333500"/>
            <a:ext cx="7524750" cy="584775"/>
          </a:xfrm>
          <a:prstGeom prst="rect">
            <a:avLst/>
          </a:prstGeom>
          <a:noFill/>
        </p:spPr>
        <p:txBody>
          <a:bodyPr wrap="square" rtlCol="0">
            <a:spAutoFit/>
          </a:bodyPr>
          <a:lstStyle/>
          <a:p>
            <a:r>
              <a:rPr lang="en-AU" sz="3200" dirty="0">
                <a:solidFill>
                  <a:schemeClr val="bg1">
                    <a:lumMod val="65000"/>
                  </a:schemeClr>
                </a:solidFill>
                <a:latin typeface="Arial" panose="020B0604020202020204" pitchFamily="34" charset="0"/>
                <a:cs typeface="Arial" panose="020B0604020202020204" pitchFamily="34" charset="0"/>
              </a:rPr>
              <a:t>Workshop finishes at 2.20pm</a:t>
            </a:r>
            <a:r>
              <a:rPr lang="en-AU"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5630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COLLECTION MANAGEMENT SYSTEM</a:t>
            </a:r>
          </a:p>
        </p:txBody>
      </p:sp>
      <p:sp>
        <p:nvSpPr>
          <p:cNvPr id="4" name="TextBox 3"/>
          <p:cNvSpPr txBox="1"/>
          <p:nvPr/>
        </p:nvSpPr>
        <p:spPr>
          <a:xfrm>
            <a:off x="457200" y="1714500"/>
            <a:ext cx="8124825" cy="369332"/>
          </a:xfrm>
          <a:prstGeom prst="rect">
            <a:avLst/>
          </a:prstGeom>
          <a:noFill/>
        </p:spPr>
        <p:txBody>
          <a:bodyPr wrap="square" rtlCol="0">
            <a:spAutoFit/>
          </a:bodyPr>
          <a:lstStyle/>
          <a:p>
            <a:endParaRPr lang="en-AU" dirty="0"/>
          </a:p>
        </p:txBody>
      </p:sp>
      <p:graphicFrame>
        <p:nvGraphicFramePr>
          <p:cNvPr id="6" name="Diagram 5"/>
          <p:cNvGraphicFramePr/>
          <p:nvPr>
            <p:extLst>
              <p:ext uri="{D42A27DB-BD31-4B8C-83A1-F6EECF244321}">
                <p14:modId xmlns:p14="http://schemas.microsoft.com/office/powerpoint/2010/main" val="628830687"/>
              </p:ext>
            </p:extLst>
          </p:nvPr>
        </p:nvGraphicFramePr>
        <p:xfrm>
          <a:off x="409574" y="1397000"/>
          <a:ext cx="806767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267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FUNDING ARRANGEMENTS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02533"/>
              </p:ext>
            </p:extLst>
          </p:nvPr>
        </p:nvGraphicFramePr>
        <p:xfrm>
          <a:off x="457200" y="9144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6766" t="12548" r="9705" b="9020"/>
          <a:stretch/>
        </p:blipFill>
        <p:spPr>
          <a:xfrm>
            <a:off x="676275" y="1097137"/>
            <a:ext cx="2466976"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92450" y="20083858"/>
            <a:ext cx="11336338" cy="850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12727" b="16286"/>
          <a:stretch/>
        </p:blipFill>
        <p:spPr>
          <a:xfrm>
            <a:off x="5867400" y="1097137"/>
            <a:ext cx="264795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3556" t="24855" r="34985" b="23366"/>
          <a:stretch/>
        </p:blipFill>
        <p:spPr>
          <a:xfrm>
            <a:off x="3257549" y="1097137"/>
            <a:ext cx="25241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3791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COLLECTION MANAGEMENT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2923712"/>
              </p:ext>
            </p:extLst>
          </p:nvPr>
        </p:nvGraphicFramePr>
        <p:xfrm>
          <a:off x="457200" y="1038226"/>
          <a:ext cx="8229600" cy="508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267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ONLINE CATALOGUE</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232359910"/>
              </p:ext>
            </p:extLst>
          </p:nvPr>
        </p:nvGraphicFramePr>
        <p:xfrm>
          <a:off x="457200" y="1038226"/>
          <a:ext cx="8229600" cy="508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7815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AFTERNOON TEA</a:t>
            </a:r>
          </a:p>
        </p:txBody>
      </p:sp>
      <p:sp>
        <p:nvSpPr>
          <p:cNvPr id="3" name="Content Placeholder 2"/>
          <p:cNvSpPr>
            <a:spLocks noGrp="1"/>
          </p:cNvSpPr>
          <p:nvPr>
            <p:ph idx="1"/>
          </p:nvPr>
        </p:nvSpPr>
        <p:spPr/>
        <p:txBody>
          <a:bodyPr/>
          <a:lstStyle/>
          <a:p>
            <a:pPr marL="0" indent="0">
              <a:buNone/>
            </a:pPr>
            <a:r>
              <a:rPr lang="en-AU" dirty="0"/>
              <a:t>Afternoon session resumes: 3.20pm</a:t>
            </a:r>
          </a:p>
        </p:txBody>
      </p:sp>
    </p:spTree>
    <p:extLst>
      <p:ext uri="{BB962C8B-B14F-4D97-AF65-F5344CB8AC3E}">
        <p14:creationId xmlns:p14="http://schemas.microsoft.com/office/powerpoint/2010/main" val="3992852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GRANTS PROGRAM – ROYAL AUSTRALIAN HISTORICAL SOCIETY</a:t>
            </a:r>
          </a:p>
        </p:txBody>
      </p:sp>
    </p:spTree>
    <p:extLst>
      <p:ext uri="{BB962C8B-B14F-4D97-AF65-F5344CB8AC3E}">
        <p14:creationId xmlns:p14="http://schemas.microsoft.com/office/powerpoint/2010/main" val="362368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WRAP UP AND FINISH</a:t>
            </a:r>
          </a:p>
        </p:txBody>
      </p:sp>
    </p:spTree>
    <p:extLst>
      <p:ext uri="{BB962C8B-B14F-4D97-AF65-F5344CB8AC3E}">
        <p14:creationId xmlns:p14="http://schemas.microsoft.com/office/powerpoint/2010/main" val="245139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INDEPENDENT FUNDING AND ADVISORY PANEL</a:t>
            </a:r>
          </a:p>
        </p:txBody>
      </p:sp>
      <p:sp>
        <p:nvSpPr>
          <p:cNvPr id="3" name="Content Placeholder 2"/>
          <p:cNvSpPr>
            <a:spLocks noGrp="1"/>
          </p:cNvSpPr>
          <p:nvPr>
            <p:ph idx="1"/>
          </p:nvPr>
        </p:nvSpPr>
        <p:spPr/>
        <p:txBody>
          <a:bodyPr/>
          <a:lstStyle/>
          <a:p>
            <a:pPr marL="0" lvl="1" indent="0" defTabSz="913630" eaLnBrk="0" fontAlgn="base" hangingPunct="0">
              <a:spcAft>
                <a:spcPct val="0"/>
              </a:spcAft>
              <a:buNone/>
              <a:defRPr/>
            </a:pPr>
            <a:r>
              <a:rPr lang="en-AU" sz="1400" b="1" dirty="0">
                <a:solidFill>
                  <a:schemeClr val="bg1">
                    <a:lumMod val="50000"/>
                  </a:schemeClr>
                </a:solidFill>
                <a:latin typeface="Arial" pitchFamily="34" charset="0"/>
                <a:ea typeface="ＭＳ Ｐゴシック" charset="-128"/>
              </a:rPr>
              <a:t>IFAP will ensure that decisions made about the heritage sector in NSW are made in a fair, transparent and impartial manner and in accordance with Government policies.</a:t>
            </a:r>
            <a:endParaRPr lang="en-AU" sz="1400" dirty="0">
              <a:solidFill>
                <a:schemeClr val="bg1">
                  <a:lumMod val="50000"/>
                </a:schemeClr>
              </a:solidFill>
              <a:latin typeface="Arial" pitchFamily="34" charset="0"/>
              <a:ea typeface="ＭＳ Ｐゴシック" charset="-128"/>
            </a:endParaRPr>
          </a:p>
          <a:p>
            <a:pPr marL="342613" lvl="1" indent="-342613" defTabSz="913630" eaLnBrk="0" fontAlgn="base" hangingPunct="0">
              <a:lnSpc>
                <a:spcPct val="150000"/>
              </a:lnSpc>
              <a:spcAft>
                <a:spcPct val="0"/>
              </a:spcAft>
              <a:defRPr/>
            </a:pPr>
            <a:endParaRPr lang="en-AU" sz="1100" b="1" dirty="0">
              <a:solidFill>
                <a:schemeClr val="bg1">
                  <a:lumMod val="50000"/>
                </a:schemeClr>
              </a:solidFill>
              <a:latin typeface="Arial" pitchFamily="34" charset="0"/>
              <a:ea typeface="ＭＳ Ｐゴシック" charset="-128"/>
            </a:endParaRPr>
          </a:p>
          <a:p>
            <a:pPr marL="342613" lvl="1" indent="-342613" defTabSz="913630" eaLnBrk="0" fontAlgn="base" hangingPunct="0">
              <a:lnSpc>
                <a:spcPct val="150000"/>
              </a:lnSpc>
              <a:spcAft>
                <a:spcPct val="0"/>
              </a:spcAft>
              <a:defRPr/>
            </a:pPr>
            <a:r>
              <a:rPr lang="en-AU" sz="1400" b="1" dirty="0">
                <a:solidFill>
                  <a:schemeClr val="bg1">
                    <a:lumMod val="50000"/>
                  </a:schemeClr>
                </a:solidFill>
                <a:latin typeface="Arial" pitchFamily="34" charset="0"/>
                <a:ea typeface="ＭＳ Ｐゴシック" charset="-128"/>
              </a:rPr>
              <a:t>Key functions:</a:t>
            </a:r>
          </a:p>
          <a:p>
            <a:pPr marL="799428" lvl="2" indent="-342613" defTabSz="913630" eaLnBrk="0" fontAlgn="base" hangingPunct="0">
              <a:lnSpc>
                <a:spcPct val="150000"/>
              </a:lnSpc>
              <a:spcAft>
                <a:spcPct val="0"/>
              </a:spcAft>
              <a:buFont typeface="Arial" pitchFamily="34" charset="0"/>
              <a:buChar char="•"/>
              <a:defRPr/>
            </a:pPr>
            <a:r>
              <a:rPr lang="en-AU" sz="1400" dirty="0">
                <a:solidFill>
                  <a:schemeClr val="bg1">
                    <a:lumMod val="50000"/>
                  </a:schemeClr>
                </a:solidFill>
                <a:latin typeface="Arial" pitchFamily="34" charset="0"/>
                <a:ea typeface="ＭＳ Ｐゴシック" charset="-128"/>
              </a:rPr>
              <a:t>Review and endorse the Master Heritage Asset Management Plan prepared by THNSW </a:t>
            </a:r>
          </a:p>
          <a:p>
            <a:pPr marL="799428" lvl="2" indent="-342613" defTabSz="913630" eaLnBrk="0" fontAlgn="base" hangingPunct="0">
              <a:lnSpc>
                <a:spcPct val="150000"/>
              </a:lnSpc>
              <a:spcAft>
                <a:spcPct val="0"/>
              </a:spcAft>
              <a:buFont typeface="Arial" pitchFamily="34" charset="0"/>
              <a:buChar char="•"/>
              <a:defRPr/>
            </a:pPr>
            <a:r>
              <a:rPr lang="en-AU" sz="1400" dirty="0">
                <a:solidFill>
                  <a:schemeClr val="bg1">
                    <a:lumMod val="50000"/>
                  </a:schemeClr>
                </a:solidFill>
                <a:latin typeface="Arial" pitchFamily="34" charset="0"/>
                <a:ea typeface="ＭＳ Ｐゴシック" charset="-128"/>
              </a:rPr>
              <a:t>Review and endorse the Consolidated Heritage Works Plan</a:t>
            </a:r>
          </a:p>
          <a:p>
            <a:pPr marL="799428" lvl="2" indent="-342613" defTabSz="913630" eaLnBrk="0" fontAlgn="base" hangingPunct="0">
              <a:lnSpc>
                <a:spcPct val="150000"/>
              </a:lnSpc>
              <a:spcAft>
                <a:spcPct val="0"/>
              </a:spcAft>
              <a:buFont typeface="Arial" pitchFamily="34" charset="0"/>
              <a:buChar char="•"/>
              <a:defRPr/>
            </a:pPr>
            <a:r>
              <a:rPr lang="en-AU" sz="1400" dirty="0">
                <a:solidFill>
                  <a:schemeClr val="bg1">
                    <a:lumMod val="50000"/>
                  </a:schemeClr>
                </a:solidFill>
                <a:latin typeface="Arial" pitchFamily="34" charset="0"/>
                <a:ea typeface="ＭＳ Ｐゴシック" charset="-128"/>
              </a:rPr>
              <a:t>Review and endorse grants allocations under the Transport Heritage Grants Program</a:t>
            </a:r>
          </a:p>
          <a:p>
            <a:pPr marL="799428" lvl="2" indent="-342613" defTabSz="913630" eaLnBrk="0" fontAlgn="base" hangingPunct="0">
              <a:lnSpc>
                <a:spcPct val="150000"/>
              </a:lnSpc>
              <a:spcAft>
                <a:spcPct val="0"/>
              </a:spcAft>
              <a:buFont typeface="Arial" pitchFamily="34" charset="0"/>
              <a:buChar char="•"/>
              <a:defRPr/>
            </a:pPr>
            <a:r>
              <a:rPr lang="en-AU" sz="1400" dirty="0">
                <a:solidFill>
                  <a:schemeClr val="bg1">
                    <a:lumMod val="50000"/>
                  </a:schemeClr>
                </a:solidFill>
                <a:latin typeface="Arial" pitchFamily="34" charset="0"/>
                <a:ea typeface="ＭＳ Ｐゴシック" charset="-128"/>
              </a:rPr>
              <a:t>Determine eligibility for government subsidies for National Rail Safety Regulator accreditation fees and Public Liability insurance</a:t>
            </a:r>
          </a:p>
          <a:p>
            <a:pPr marL="799428" lvl="2" indent="-342613" defTabSz="913630" eaLnBrk="0" fontAlgn="base" hangingPunct="0">
              <a:lnSpc>
                <a:spcPct val="150000"/>
              </a:lnSpc>
              <a:spcAft>
                <a:spcPct val="0"/>
              </a:spcAft>
              <a:buFont typeface="Arial" pitchFamily="34" charset="0"/>
              <a:buChar char="•"/>
              <a:defRPr/>
            </a:pPr>
            <a:r>
              <a:rPr lang="en-AU" sz="1400" dirty="0">
                <a:solidFill>
                  <a:schemeClr val="bg1">
                    <a:lumMod val="50000"/>
                  </a:schemeClr>
                </a:solidFill>
                <a:latin typeface="Arial" pitchFamily="34" charset="0"/>
                <a:ea typeface="ＭＳ Ｐゴシック" charset="-128"/>
              </a:rPr>
              <a:t>Provide advice on any other existing or emerging issues relating to transport heritage in NSW</a:t>
            </a:r>
            <a:endParaRPr lang="en-AU" sz="1400" b="1" dirty="0">
              <a:solidFill>
                <a:schemeClr val="bg1">
                  <a:lumMod val="50000"/>
                </a:schemeClr>
              </a:solidFill>
              <a:latin typeface="Arial" pitchFamily="34" charset="0"/>
              <a:ea typeface="ＭＳ Ｐゴシック" charset="-128"/>
            </a:endParaRPr>
          </a:p>
        </p:txBody>
      </p:sp>
    </p:spTree>
    <p:extLst>
      <p:ext uri="{BB962C8B-B14F-4D97-AF65-F5344CB8AC3E}">
        <p14:creationId xmlns:p14="http://schemas.microsoft.com/office/powerpoint/2010/main" val="52586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INDEPENDENT FUNDING AND ADVISORY PANEL</a:t>
            </a:r>
          </a:p>
        </p:txBody>
      </p:sp>
      <p:sp>
        <p:nvSpPr>
          <p:cNvPr id="3" name="Content Placeholder 2"/>
          <p:cNvSpPr>
            <a:spLocks noGrp="1"/>
          </p:cNvSpPr>
          <p:nvPr>
            <p:ph idx="1"/>
          </p:nvPr>
        </p:nvSpPr>
        <p:spPr/>
        <p:txBody>
          <a:bodyPr/>
          <a:lstStyle/>
          <a:p>
            <a:r>
              <a:rPr lang="en-AU" dirty="0"/>
              <a:t>Christine Wright</a:t>
            </a:r>
          </a:p>
          <a:p>
            <a:r>
              <a:rPr lang="en-AU" dirty="0"/>
              <a:t>Diane Leeson</a:t>
            </a:r>
          </a:p>
          <a:p>
            <a:r>
              <a:rPr lang="en-AU" dirty="0"/>
              <a:t>Stuart </a:t>
            </a:r>
            <a:r>
              <a:rPr lang="en-AU" dirty="0" err="1"/>
              <a:t>Coppock</a:t>
            </a:r>
            <a:endParaRPr lang="en-AU" dirty="0"/>
          </a:p>
          <a:p>
            <a:r>
              <a:rPr lang="en-AU" dirty="0"/>
              <a:t>John Minchin</a:t>
            </a:r>
          </a:p>
          <a:p>
            <a:endParaRPr lang="en-AU" dirty="0"/>
          </a:p>
        </p:txBody>
      </p:sp>
    </p:spTree>
    <p:extLst>
      <p:ext uri="{BB962C8B-B14F-4D97-AF65-F5344CB8AC3E}">
        <p14:creationId xmlns:p14="http://schemas.microsoft.com/office/powerpoint/2010/main" val="5045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ROLES AND RESPONSIBILITIES</a:t>
            </a:r>
          </a:p>
        </p:txBody>
      </p:sp>
      <p:graphicFrame>
        <p:nvGraphicFramePr>
          <p:cNvPr id="4" name="Diagram 3"/>
          <p:cNvGraphicFramePr/>
          <p:nvPr>
            <p:extLst>
              <p:ext uri="{D42A27DB-BD31-4B8C-83A1-F6EECF244321}">
                <p14:modId xmlns:p14="http://schemas.microsoft.com/office/powerpoint/2010/main" val="2939151672"/>
              </p:ext>
            </p:extLst>
          </p:nvPr>
        </p:nvGraphicFramePr>
        <p:xfrm>
          <a:off x="457200" y="1397000"/>
          <a:ext cx="79343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245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FUNDING PROCESS (in a normal year)</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3957"/>
          <a:stretch/>
        </p:blipFill>
        <p:spPr>
          <a:xfrm>
            <a:off x="323849" y="994520"/>
            <a:ext cx="8629651" cy="5063380"/>
          </a:xfrm>
          <a:prstGeom prst="rect">
            <a:avLst/>
          </a:prstGeom>
        </p:spPr>
      </p:pic>
    </p:spTree>
    <p:extLst>
      <p:ext uri="{BB962C8B-B14F-4D97-AF65-F5344CB8AC3E}">
        <p14:creationId xmlns:p14="http://schemas.microsoft.com/office/powerpoint/2010/main" val="151365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FUNDING TIMETABLE for this year only</a:t>
            </a:r>
          </a:p>
        </p:txBody>
      </p:sp>
      <p:graphicFrame>
        <p:nvGraphicFramePr>
          <p:cNvPr id="4" name="Table 3"/>
          <p:cNvGraphicFramePr>
            <a:graphicFrameLocks noGrp="1"/>
          </p:cNvGraphicFramePr>
          <p:nvPr>
            <p:extLst>
              <p:ext uri="{D42A27DB-BD31-4B8C-83A1-F6EECF244321}">
                <p14:modId xmlns:p14="http://schemas.microsoft.com/office/powerpoint/2010/main" val="1903706727"/>
              </p:ext>
            </p:extLst>
          </p:nvPr>
        </p:nvGraphicFramePr>
        <p:xfrm>
          <a:off x="457200" y="1581153"/>
          <a:ext cx="8229600" cy="4057746"/>
        </p:xfrm>
        <a:graphic>
          <a:graphicData uri="http://schemas.openxmlformats.org/drawingml/2006/table">
            <a:tbl>
              <a:tblPr firstRow="1" firstCol="1" bandRow="1">
                <a:tableStyleId>{5C22544A-7EE6-4342-B048-85BDC9FD1C3A}</a:tableStyleId>
              </a:tblPr>
              <a:tblGrid>
                <a:gridCol w="1200150">
                  <a:extLst>
                    <a:ext uri="{9D8B030D-6E8A-4147-A177-3AD203B41FA5}">
                      <a16:colId xmlns:a16="http://schemas.microsoft.com/office/drawing/2014/main" val="20000"/>
                    </a:ext>
                  </a:extLst>
                </a:gridCol>
                <a:gridCol w="4458535">
                  <a:extLst>
                    <a:ext uri="{9D8B030D-6E8A-4147-A177-3AD203B41FA5}">
                      <a16:colId xmlns:a16="http://schemas.microsoft.com/office/drawing/2014/main" val="20001"/>
                    </a:ext>
                  </a:extLst>
                </a:gridCol>
                <a:gridCol w="2570915">
                  <a:extLst>
                    <a:ext uri="{9D8B030D-6E8A-4147-A177-3AD203B41FA5}">
                      <a16:colId xmlns:a16="http://schemas.microsoft.com/office/drawing/2014/main" val="20002"/>
                    </a:ext>
                  </a:extLst>
                </a:gridCol>
              </a:tblGrid>
              <a:tr h="489347">
                <a:tc>
                  <a:txBody>
                    <a:bodyPr/>
                    <a:lstStyle/>
                    <a:p>
                      <a:pPr>
                        <a:lnSpc>
                          <a:spcPct val="115000"/>
                        </a:lnSpc>
                        <a:spcAft>
                          <a:spcPts val="0"/>
                        </a:spcAft>
                      </a:pPr>
                      <a:r>
                        <a:rPr lang="en-AU" sz="1000">
                          <a:effectLst/>
                        </a:rPr>
                        <a:t>DUE DATE</a:t>
                      </a:r>
                      <a:endParaRPr lang="en-AU" sz="1000">
                        <a:effectLst/>
                        <a:latin typeface="Calibri"/>
                        <a:ea typeface="Calibri"/>
                        <a:cs typeface="Times New Roman"/>
                      </a:endParaRPr>
                    </a:p>
                  </a:txBody>
                  <a:tcPr marL="62719" marR="62719" marT="0" marB="0"/>
                </a:tc>
                <a:tc>
                  <a:txBody>
                    <a:bodyPr/>
                    <a:lstStyle/>
                    <a:p>
                      <a:pPr>
                        <a:lnSpc>
                          <a:spcPct val="115000"/>
                        </a:lnSpc>
                        <a:spcAft>
                          <a:spcPts val="0"/>
                        </a:spcAft>
                      </a:pPr>
                      <a:r>
                        <a:rPr lang="en-AU" sz="1000">
                          <a:effectLst/>
                        </a:rPr>
                        <a:t>DELIVERABLE</a:t>
                      </a:r>
                      <a:endParaRPr lang="en-AU" sz="1000">
                        <a:effectLst/>
                        <a:latin typeface="Calibri"/>
                        <a:ea typeface="Calibri"/>
                        <a:cs typeface="Times New Roman"/>
                      </a:endParaRPr>
                    </a:p>
                  </a:txBody>
                  <a:tcPr marL="62719" marR="62719" marT="0" marB="0"/>
                </a:tc>
                <a:tc>
                  <a:txBody>
                    <a:bodyPr/>
                    <a:lstStyle/>
                    <a:p>
                      <a:pPr>
                        <a:lnSpc>
                          <a:spcPct val="115000"/>
                        </a:lnSpc>
                        <a:spcAft>
                          <a:spcPts val="0"/>
                        </a:spcAft>
                      </a:pPr>
                      <a:r>
                        <a:rPr lang="en-AU" sz="1000">
                          <a:effectLst/>
                        </a:rPr>
                        <a:t>RESPONSIBILITY</a:t>
                      </a:r>
                      <a:endParaRPr lang="en-AU" sz="1000">
                        <a:effectLst/>
                        <a:latin typeface="Calibri"/>
                        <a:ea typeface="Calibri"/>
                        <a:cs typeface="Times New Roman"/>
                      </a:endParaRPr>
                    </a:p>
                  </a:txBody>
                  <a:tcPr marL="62719" marR="62719" marT="0" marB="0"/>
                </a:tc>
                <a:extLst>
                  <a:ext uri="{0D108BD9-81ED-4DB2-BD59-A6C34878D82A}">
                    <a16:rowId xmlns:a16="http://schemas.microsoft.com/office/drawing/2014/main" val="10000"/>
                  </a:ext>
                </a:extLst>
              </a:tr>
              <a:tr h="489347">
                <a:tc>
                  <a:txBody>
                    <a:bodyPr/>
                    <a:lstStyle/>
                    <a:p>
                      <a:pPr>
                        <a:lnSpc>
                          <a:spcPct val="115000"/>
                        </a:lnSpc>
                        <a:spcAft>
                          <a:spcPts val="0"/>
                        </a:spcAft>
                      </a:pPr>
                      <a:r>
                        <a:rPr lang="en-AU" sz="1600">
                          <a:effectLst/>
                        </a:rPr>
                        <a:t>14/5/16</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Sector workshop – roll out of S2 arrangements to sector</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THNSW</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1"/>
                  </a:ext>
                </a:extLst>
              </a:tr>
              <a:tr h="489347">
                <a:tc>
                  <a:txBody>
                    <a:bodyPr/>
                    <a:lstStyle/>
                    <a:p>
                      <a:pPr>
                        <a:lnSpc>
                          <a:spcPct val="115000"/>
                        </a:lnSpc>
                        <a:spcAft>
                          <a:spcPts val="0"/>
                        </a:spcAft>
                      </a:pPr>
                      <a:r>
                        <a:rPr lang="en-AU" sz="1600">
                          <a:effectLst/>
                        </a:rPr>
                        <a:t>14/5/16</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S2 applications open for 2016/2017 financial year</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THNSW</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2"/>
                  </a:ext>
                </a:extLst>
              </a:tr>
              <a:tr h="489347">
                <a:tc>
                  <a:txBody>
                    <a:bodyPr/>
                    <a:lstStyle/>
                    <a:p>
                      <a:pPr>
                        <a:lnSpc>
                          <a:spcPct val="115000"/>
                        </a:lnSpc>
                        <a:spcAft>
                          <a:spcPts val="0"/>
                        </a:spcAft>
                      </a:pPr>
                      <a:r>
                        <a:rPr lang="en-AU" sz="1600">
                          <a:effectLst/>
                        </a:rPr>
                        <a:t>30/6/16</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dirty="0">
                          <a:effectLst/>
                        </a:rPr>
                        <a:t>S2 funding applications to be received from sector organisations</a:t>
                      </a:r>
                      <a:endParaRPr lang="en-AU" sz="1600" dirty="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Sector organisations</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3"/>
                  </a:ext>
                </a:extLst>
              </a:tr>
              <a:tr h="489347">
                <a:tc>
                  <a:txBody>
                    <a:bodyPr/>
                    <a:lstStyle/>
                    <a:p>
                      <a:pPr>
                        <a:lnSpc>
                          <a:spcPct val="115000"/>
                        </a:lnSpc>
                        <a:spcAft>
                          <a:spcPts val="0"/>
                        </a:spcAft>
                      </a:pPr>
                      <a:r>
                        <a:rPr lang="en-AU" sz="1600">
                          <a:effectLst/>
                        </a:rPr>
                        <a:t>July-Aug</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Applications compiled and presented to IFAP</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THNSW</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4"/>
                  </a:ext>
                </a:extLst>
              </a:tr>
              <a:tr h="489347">
                <a:tc>
                  <a:txBody>
                    <a:bodyPr/>
                    <a:lstStyle/>
                    <a:p>
                      <a:pPr>
                        <a:lnSpc>
                          <a:spcPct val="115000"/>
                        </a:lnSpc>
                        <a:spcAft>
                          <a:spcPts val="0"/>
                        </a:spcAft>
                      </a:pPr>
                      <a:r>
                        <a:rPr lang="en-AU" sz="1600">
                          <a:effectLst/>
                        </a:rPr>
                        <a:t>September</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IFAP approval of applications.</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IFAP</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5"/>
                  </a:ext>
                </a:extLst>
              </a:tr>
              <a:tr h="489347">
                <a:tc>
                  <a:txBody>
                    <a:bodyPr/>
                    <a:lstStyle/>
                    <a:p>
                      <a:pPr>
                        <a:lnSpc>
                          <a:spcPct val="115000"/>
                        </a:lnSpc>
                        <a:spcAft>
                          <a:spcPts val="0"/>
                        </a:spcAft>
                      </a:pPr>
                      <a:r>
                        <a:rPr lang="en-AU" sz="1600">
                          <a:effectLst/>
                        </a:rPr>
                        <a:t>September</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Sector notified of approvals</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THNSW</a:t>
                      </a:r>
                      <a:endParaRPr lang="en-AU" sz="1600">
                        <a:effectLst/>
                        <a:latin typeface="Calibri"/>
                        <a:ea typeface="Calibri"/>
                        <a:cs typeface="Times New Roman"/>
                      </a:endParaRPr>
                    </a:p>
                  </a:txBody>
                  <a:tcPr marL="62719" marR="62719" marT="0" marB="0"/>
                </a:tc>
                <a:extLst>
                  <a:ext uri="{0D108BD9-81ED-4DB2-BD59-A6C34878D82A}">
                    <a16:rowId xmlns:a16="http://schemas.microsoft.com/office/drawing/2014/main" val="10006"/>
                  </a:ext>
                </a:extLst>
              </a:tr>
              <a:tr h="489347">
                <a:tc>
                  <a:txBody>
                    <a:bodyPr/>
                    <a:lstStyle/>
                    <a:p>
                      <a:pPr>
                        <a:lnSpc>
                          <a:spcPct val="115000"/>
                        </a:lnSpc>
                        <a:spcAft>
                          <a:spcPts val="0"/>
                        </a:spcAft>
                      </a:pPr>
                      <a:r>
                        <a:rPr lang="en-AU" sz="1600">
                          <a:effectLst/>
                        </a:rPr>
                        <a:t>October</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a:effectLst/>
                        </a:rPr>
                        <a:t>Work on approved projects commences</a:t>
                      </a:r>
                      <a:endParaRPr lang="en-AU" sz="1600">
                        <a:effectLst/>
                        <a:latin typeface="Calibri"/>
                        <a:ea typeface="Calibri"/>
                        <a:cs typeface="Times New Roman"/>
                      </a:endParaRPr>
                    </a:p>
                  </a:txBody>
                  <a:tcPr marL="62719" marR="62719" marT="0" marB="0"/>
                </a:tc>
                <a:tc>
                  <a:txBody>
                    <a:bodyPr/>
                    <a:lstStyle/>
                    <a:p>
                      <a:pPr>
                        <a:lnSpc>
                          <a:spcPct val="115000"/>
                        </a:lnSpc>
                        <a:spcAft>
                          <a:spcPts val="0"/>
                        </a:spcAft>
                      </a:pPr>
                      <a:r>
                        <a:rPr lang="en-AU" sz="1600" dirty="0">
                          <a:effectLst/>
                        </a:rPr>
                        <a:t>Sector organisations</a:t>
                      </a:r>
                      <a:endParaRPr lang="en-AU" sz="1600" dirty="0">
                        <a:effectLst/>
                        <a:latin typeface="Calibri"/>
                        <a:ea typeface="Calibri"/>
                        <a:cs typeface="Times New Roman"/>
                      </a:endParaRPr>
                    </a:p>
                  </a:txBody>
                  <a:tcPr marL="62719" marR="62719"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8393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CUSTODY MANAGEMENT AGREEMENTS</a:t>
            </a:r>
          </a:p>
        </p:txBody>
      </p:sp>
      <p:sp>
        <p:nvSpPr>
          <p:cNvPr id="3" name="Content Placeholder 2"/>
          <p:cNvSpPr>
            <a:spLocks noGrp="1"/>
          </p:cNvSpPr>
          <p:nvPr>
            <p:ph idx="1"/>
          </p:nvPr>
        </p:nvSpPr>
        <p:spPr/>
        <p:txBody>
          <a:bodyPr/>
          <a:lstStyle/>
          <a:p>
            <a:pPr marL="0" indent="0">
              <a:buNone/>
            </a:pPr>
            <a:r>
              <a:rPr lang="en-AU" dirty="0"/>
              <a:t>Purpose of agreements: </a:t>
            </a:r>
          </a:p>
          <a:p>
            <a:pPr marL="514350" indent="-514350">
              <a:buAutoNum type="arabicPeriod"/>
            </a:pPr>
            <a:r>
              <a:rPr lang="en-AU" dirty="0"/>
              <a:t>Ensure clarity – who is responsible for what</a:t>
            </a:r>
          </a:p>
          <a:p>
            <a:pPr marL="514350" indent="-514350">
              <a:buAutoNum type="arabicPeriod"/>
            </a:pPr>
            <a:r>
              <a:rPr lang="en-AU" dirty="0"/>
              <a:t>Ensure protection of objects and buildings</a:t>
            </a:r>
          </a:p>
          <a:p>
            <a:pPr marL="514350" indent="-514350">
              <a:buAutoNum type="arabicPeriod"/>
            </a:pPr>
            <a:r>
              <a:rPr lang="en-AU" dirty="0"/>
              <a:t>Ensure heritage significance is maintained</a:t>
            </a:r>
          </a:p>
          <a:p>
            <a:pPr marL="0" indent="0">
              <a:buNone/>
            </a:pPr>
            <a:r>
              <a:rPr lang="en-AU" dirty="0"/>
              <a:t>AGREEMENTS ARE APPROVED BY IFAP.</a:t>
            </a:r>
          </a:p>
        </p:txBody>
      </p:sp>
    </p:spTree>
    <p:extLst>
      <p:ext uri="{BB962C8B-B14F-4D97-AF65-F5344CB8AC3E}">
        <p14:creationId xmlns:p14="http://schemas.microsoft.com/office/powerpoint/2010/main" val="933281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3972</TotalTime>
  <Words>1585</Words>
  <Application>Microsoft Office PowerPoint</Application>
  <PresentationFormat>On-screen Show (4:3)</PresentationFormat>
  <Paragraphs>287</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AGENDA</vt:lpstr>
      <vt:lpstr>FUNDING ARRANGEMENTS</vt:lpstr>
      <vt:lpstr>INDEPENDENT FUNDING AND ADVISORY PANEL</vt:lpstr>
      <vt:lpstr>INDEPENDENT FUNDING AND ADVISORY PANEL</vt:lpstr>
      <vt:lpstr>ROLES AND RESPONSIBILITIES</vt:lpstr>
      <vt:lpstr>FUNDING PROCESS (in a normal year)</vt:lpstr>
      <vt:lpstr>FUNDING TIMETABLE for this year only</vt:lpstr>
      <vt:lpstr>CUSTODY MANAGEMENT AGREEMENTS</vt:lpstr>
      <vt:lpstr> CUSTODY MANAGEMENT AGREEMENTS</vt:lpstr>
      <vt:lpstr>CUSTODY MANAGEMENT AGREEMENTS</vt:lpstr>
      <vt:lpstr>CUSTODY MANAGEMENT AGREEMENTS/LOANS</vt:lpstr>
      <vt:lpstr>S2 FUNDING PROPOSALS</vt:lpstr>
      <vt:lpstr>TOTAL STATE-OWNED ITEMS</vt:lpstr>
      <vt:lpstr>HERITAGE IMPACT STATEMENTS AND SCOPES OF WORK</vt:lpstr>
      <vt:lpstr>HERITAGE IMPACT STATEMENTS AND SCOPES OF WORK</vt:lpstr>
      <vt:lpstr>WORK SCHEDULE</vt:lpstr>
      <vt:lpstr>EXPENDITURE TABLE</vt:lpstr>
      <vt:lpstr>MORNING TEA</vt:lpstr>
      <vt:lpstr>TEMPLATE PACKAGE WORKSHOP</vt:lpstr>
      <vt:lpstr>LUNCH</vt:lpstr>
      <vt:lpstr>PowerPoint Presentation</vt:lpstr>
      <vt:lpstr>AGENDA</vt:lpstr>
      <vt:lpstr>INDEPENDENT FUNDING AND ADVISORY PANEL</vt:lpstr>
      <vt:lpstr>ROLES AND RESPONSIBILITIES</vt:lpstr>
      <vt:lpstr>LOAN/CUSTODY APPLICATIONS</vt:lpstr>
      <vt:lpstr>LOAN/CUSTODY APPLICATIONS</vt:lpstr>
      <vt:lpstr>LOAN APPLICATION WORKSHOP</vt:lpstr>
      <vt:lpstr>COLLECTION MANAGEMENT SYSTEM</vt:lpstr>
      <vt:lpstr>COLLECTION MANAGEMENT SYSTEM</vt:lpstr>
      <vt:lpstr>ONLINE CATALOGUE</vt:lpstr>
      <vt:lpstr>AFTERNOON TEA</vt:lpstr>
      <vt:lpstr>GRANTS PROGRAM – ROYAL AUSTRALIAN HISTORICAL SOCIETY</vt:lpstr>
      <vt:lpstr>WRAP UP AND FINISH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Marketing Approach</dc:title>
  <dc:creator>David Bennett</dc:creator>
  <cp:lastModifiedBy>Tatianna Lazowski</cp:lastModifiedBy>
  <cp:revision>56</cp:revision>
  <cp:lastPrinted>2014-02-19T03:28:10Z</cp:lastPrinted>
  <dcterms:created xsi:type="dcterms:W3CDTF">2014-03-09T23:10:39Z</dcterms:created>
  <dcterms:modified xsi:type="dcterms:W3CDTF">2019-04-02T22:32:38Z</dcterms:modified>
</cp:coreProperties>
</file>